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13"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81" r:id="rId24"/>
    <p:sldId id="278" r:id="rId25"/>
    <p:sldId id="279" r:id="rId26"/>
    <p:sldId id="280" r:id="rId27"/>
    <p:sldId id="282" r:id="rId28"/>
    <p:sldId id="424" r:id="rId29"/>
    <p:sldId id="283" r:id="rId30"/>
    <p:sldId id="284" r:id="rId31"/>
    <p:sldId id="285" r:id="rId32"/>
    <p:sldId id="370" r:id="rId33"/>
  </p:sldIdLst>
  <p:sldSz cx="9144000" cy="6858000" type="screen4x3"/>
  <p:notesSz cx="7559675" cy="106918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18" autoAdjust="0"/>
    <p:restoredTop sz="94660"/>
  </p:normalViewPr>
  <p:slideViewPr>
    <p:cSldViewPr snapToGrid="0">
      <p:cViewPr varScale="1">
        <p:scale>
          <a:sx n="113" d="100"/>
          <a:sy n="113" d="100"/>
        </p:scale>
        <p:origin x="169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64074D0E-3E86-46B0-8447-CF7279B36FA1}" type="datetimeFigureOut">
              <a:rPr lang="en-US" smtClean="0"/>
              <a:t>02-Jan-24</a:t>
            </a:fld>
            <a:endParaRPr lang="en-US"/>
          </a:p>
        </p:txBody>
      </p:sp>
      <p:sp>
        <p:nvSpPr>
          <p:cNvPr id="4" name="Slide Image Placeholder 3"/>
          <p:cNvSpPr>
            <a:spLocks noGrp="1" noRot="1" noChangeAspect="1"/>
          </p:cNvSpPr>
          <p:nvPr>
            <p:ph type="sldImg" idx="2"/>
          </p:nvPr>
        </p:nvSpPr>
        <p:spPr>
          <a:xfrm>
            <a:off x="1374775" y="1336675"/>
            <a:ext cx="4810125" cy="36083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0AC1E752-2B92-4514-8C12-4AFA302F01CE}" type="slidenum">
              <a:rPr lang="en-US" smtClean="0"/>
              <a:t>‹#›</a:t>
            </a:fld>
            <a:endParaRPr lang="en-US"/>
          </a:p>
        </p:txBody>
      </p:sp>
    </p:spTree>
    <p:extLst>
      <p:ext uri="{BB962C8B-B14F-4D97-AF65-F5344CB8AC3E}">
        <p14:creationId xmlns:p14="http://schemas.microsoft.com/office/powerpoint/2010/main" val="3750120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02-Jan-24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658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02-Jan-24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04334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02-Jan-24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415740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110" y="273600"/>
            <a:ext cx="8229330" cy="1144800"/>
          </a:xfrm>
          <a:prstGeom prst="rect">
            <a:avLst/>
          </a:prstGeom>
          <a:noFill/>
          <a:ln w="0">
            <a:noFill/>
          </a:ln>
        </p:spPr>
        <p:txBody>
          <a:bodyPr lIns="0" tIns="0" rIns="0" bIns="0" anchor="ctr">
            <a:noAutofit/>
          </a:bodyPr>
          <a:lstStyle/>
          <a:p>
            <a:endParaRPr lang="en-US" sz="1350" b="0" strike="noStrike" spc="-1">
              <a:solidFill>
                <a:srgbClr val="000000"/>
              </a:solidFill>
              <a:latin typeface="Arial"/>
            </a:endParaRPr>
          </a:p>
        </p:txBody>
      </p:sp>
      <p:sp>
        <p:nvSpPr>
          <p:cNvPr id="5" name="PlaceHolder 2"/>
          <p:cNvSpPr>
            <a:spLocks noGrp="1"/>
          </p:cNvSpPr>
          <p:nvPr>
            <p:ph/>
          </p:nvPr>
        </p:nvSpPr>
        <p:spPr>
          <a:xfrm>
            <a:off x="457110" y="1604520"/>
            <a:ext cx="8229330" cy="3977280"/>
          </a:xfrm>
          <a:prstGeom prst="rect">
            <a:avLst/>
          </a:prstGeom>
          <a:noFill/>
          <a:ln w="0">
            <a:noFill/>
          </a:ln>
        </p:spPr>
        <p:txBody>
          <a:bodyPr lIns="0" tIns="0" rIns="0" bIns="0" anchor="t">
            <a:normAutofit/>
          </a:bodyPr>
          <a:lstStyle>
            <a:lvl1pPr>
              <a:lnSpc>
                <a:spcPct val="90000"/>
              </a:lnSpc>
              <a:spcBef>
                <a:spcPts val="1063"/>
              </a:spcBef>
              <a:buNone/>
              <a:defRPr/>
            </a:lvl1pPr>
          </a:lstStyle>
          <a:p>
            <a:pPr>
              <a:lnSpc>
                <a:spcPct val="90000"/>
              </a:lnSpc>
              <a:spcBef>
                <a:spcPts val="1417"/>
              </a:spcBef>
              <a:buNone/>
            </a:pPr>
            <a:endParaRPr lang="en-US" sz="2100" b="0" strike="noStrike" spc="-1">
              <a:solidFill>
                <a:srgbClr val="000000"/>
              </a:solidFill>
              <a:latin typeface="Arial"/>
            </a:endParaRPr>
          </a:p>
        </p:txBody>
      </p:sp>
    </p:spTree>
    <p:extLst>
      <p:ext uri="{BB962C8B-B14F-4D97-AF65-F5344CB8AC3E}">
        <p14:creationId xmlns:p14="http://schemas.microsoft.com/office/powerpoint/2010/main" val="3101967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02-Jan-24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3413402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02-Jan-24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7478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02-Jan-24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2528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02-Jan-24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798872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02-Jan-24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99345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02-Jan-24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46246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32ABBEA6-7C60-4B02-AE87-00D78D8422AF}" type="datetimeFigureOut">
              <a:rPr lang="en-US" smtClean="0"/>
              <a:t>02-Jan-24</a:t>
            </a:fld>
            <a:endParaRPr lang="en-US" dirty="0"/>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04619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5234"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02-Jan-24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11044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5DC5B261-8843-42D1-AAFC-05E20E2D9B97}" type="datetimeFigureOut">
              <a:rPr lang="en-US" smtClean="0"/>
              <a:t>02-Jan-24</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2433110"/>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Shape 1"/>
          <p:cNvSpPr/>
          <p:nvPr/>
        </p:nvSpPr>
        <p:spPr>
          <a:xfrm>
            <a:off x="1185602" y="893413"/>
            <a:ext cx="7384781" cy="748127"/>
          </a:xfrm>
          <a:prstGeom prst="rect">
            <a:avLst/>
          </a:prstGeom>
          <a:noFill/>
          <a:ln w="0">
            <a:noFill/>
          </a:ln>
        </p:spPr>
        <p:style>
          <a:lnRef idx="0">
            <a:scrgbClr r="0" g="0" b="0"/>
          </a:lnRef>
          <a:fillRef idx="0">
            <a:scrgbClr r="0" g="0" b="0"/>
          </a:fillRef>
          <a:effectRef idx="0">
            <a:scrgbClr r="0" g="0" b="0"/>
          </a:effectRef>
          <a:fontRef idx="minor"/>
        </p:style>
        <p:txBody>
          <a:bodyPr lIns="67500" tIns="33750" rIns="67500" bIns="33750" anchor="b">
            <a:noAutofit/>
          </a:bodyPr>
          <a:lstStyle/>
          <a:p>
            <a:pPr algn="ctr">
              <a:lnSpc>
                <a:spcPct val="90000"/>
              </a:lnSpc>
              <a:buNone/>
            </a:pPr>
            <a:r>
              <a:rPr lang="en-US" sz="4000" spc="-1" dirty="0">
                <a:latin typeface="Arial"/>
              </a:rPr>
              <a:t>Performance Metrics</a:t>
            </a:r>
          </a:p>
        </p:txBody>
      </p:sp>
      <p:sp>
        <p:nvSpPr>
          <p:cNvPr id="4" name="TextBox 3">
            <a:extLst>
              <a:ext uri="{FF2B5EF4-FFF2-40B4-BE49-F238E27FC236}">
                <a16:creationId xmlns:a16="http://schemas.microsoft.com/office/drawing/2014/main" id="{42CD5B65-0503-C2E2-4A06-0184CCE3CBFB}"/>
              </a:ext>
            </a:extLst>
          </p:cNvPr>
          <p:cNvSpPr txBox="1"/>
          <p:nvPr/>
        </p:nvSpPr>
        <p:spPr>
          <a:xfrm>
            <a:off x="698499" y="2978878"/>
            <a:ext cx="7641034" cy="1077218"/>
          </a:xfrm>
          <a:prstGeom prst="rect">
            <a:avLst/>
          </a:prstGeom>
          <a:noFill/>
        </p:spPr>
        <p:txBody>
          <a:bodyPr wrap="square">
            <a:spAutoFit/>
          </a:bodyPr>
          <a:lstStyle/>
          <a:p>
            <a:pPr algn="ctr">
              <a:defRPr/>
            </a:pPr>
            <a:r>
              <a:rPr lang="en-US" sz="1600" b="1" spc="225" dirty="0">
                <a:latin typeface="+mj-lt"/>
                <a:cs typeface="Times New Roman" pitchFamily="18" charset="0"/>
              </a:rPr>
              <a:t>MD Tamim Hossain</a:t>
            </a:r>
          </a:p>
          <a:p>
            <a:pPr algn="ctr">
              <a:defRPr/>
            </a:pPr>
            <a:r>
              <a:rPr lang="en-US" sz="1600" spc="225" dirty="0">
                <a:solidFill>
                  <a:schemeClr val="tx1">
                    <a:lumMod val="75000"/>
                    <a:lumOff val="25000"/>
                  </a:schemeClr>
                </a:solidFill>
                <a:latin typeface="+mj-lt"/>
                <a:cs typeface="Times New Roman" pitchFamily="18" charset="0"/>
              </a:rPr>
              <a:t>Lecturer</a:t>
            </a:r>
          </a:p>
          <a:p>
            <a:pPr algn="ctr">
              <a:defRPr/>
            </a:pPr>
            <a:r>
              <a:rPr lang="en-US" sz="1600" spc="225" dirty="0">
                <a:solidFill>
                  <a:schemeClr val="tx1">
                    <a:lumMod val="75000"/>
                    <a:lumOff val="25000"/>
                  </a:schemeClr>
                </a:solidFill>
                <a:latin typeface="+mj-lt"/>
                <a:cs typeface="Times New Roman" pitchFamily="18" charset="0"/>
              </a:rPr>
              <a:t>Department of Computer Science and Engineering</a:t>
            </a:r>
          </a:p>
          <a:p>
            <a:pPr algn="ctr">
              <a:defRPr/>
            </a:pPr>
            <a:r>
              <a:rPr lang="en-US" sz="1600" spc="225" dirty="0">
                <a:solidFill>
                  <a:schemeClr val="tx1">
                    <a:lumMod val="75000"/>
                    <a:lumOff val="25000"/>
                  </a:schemeClr>
                </a:solidFill>
                <a:latin typeface="+mj-lt"/>
                <a:cs typeface="Times New Roman" pitchFamily="18" charset="0"/>
              </a:rPr>
              <a:t>Premier University</a:t>
            </a:r>
          </a:p>
        </p:txBody>
      </p:sp>
      <p:sp>
        <p:nvSpPr>
          <p:cNvPr id="2" name="TextBox 1">
            <a:extLst>
              <a:ext uri="{FF2B5EF4-FFF2-40B4-BE49-F238E27FC236}">
                <a16:creationId xmlns:a16="http://schemas.microsoft.com/office/drawing/2014/main" id="{BE9A23F2-F6BC-7525-1E1C-4C3A4C42555A}"/>
              </a:ext>
            </a:extLst>
          </p:cNvPr>
          <p:cNvSpPr txBox="1"/>
          <p:nvPr/>
        </p:nvSpPr>
        <p:spPr>
          <a:xfrm>
            <a:off x="3146577" y="2239741"/>
            <a:ext cx="2850845" cy="507831"/>
          </a:xfrm>
          <a:prstGeom prst="rect">
            <a:avLst/>
          </a:prstGeom>
          <a:noFill/>
        </p:spPr>
        <p:txBody>
          <a:bodyPr wrap="none" rtlCol="0">
            <a:spAutoFit/>
          </a:bodyPr>
          <a:lstStyle/>
          <a:p>
            <a:pPr algn="ctr"/>
            <a:r>
              <a:rPr lang="en-US" sz="1350" dirty="0"/>
              <a:t>CSE451:Neural Network &amp; Fuzzy Logic</a:t>
            </a:r>
          </a:p>
          <a:p>
            <a:pPr algn="ctr"/>
            <a:r>
              <a:rPr lang="en-US" sz="1350" dirty="0"/>
              <a:t> </a:t>
            </a:r>
          </a:p>
        </p:txBody>
      </p:sp>
      <p:sp>
        <p:nvSpPr>
          <p:cNvPr id="3" name="TextBox 2">
            <a:extLst>
              <a:ext uri="{FF2B5EF4-FFF2-40B4-BE49-F238E27FC236}">
                <a16:creationId xmlns:a16="http://schemas.microsoft.com/office/drawing/2014/main" id="{A1D0E532-5DCF-FC0F-7977-106D13848457}"/>
              </a:ext>
            </a:extLst>
          </p:cNvPr>
          <p:cNvSpPr txBox="1"/>
          <p:nvPr/>
        </p:nvSpPr>
        <p:spPr>
          <a:xfrm>
            <a:off x="698499" y="4500409"/>
            <a:ext cx="7747000" cy="1015663"/>
          </a:xfrm>
          <a:prstGeom prst="rect">
            <a:avLst/>
          </a:prstGeom>
          <a:noFill/>
        </p:spPr>
        <p:txBody>
          <a:bodyPr wrap="square" rtlCol="0">
            <a:spAutoFit/>
          </a:bodyPr>
          <a:lstStyle/>
          <a:p>
            <a:pPr algn="ctr"/>
            <a:r>
              <a:rPr lang="en-GB" sz="1500" dirty="0">
                <a:latin typeface="Calibri" panose="020F0502020204030204" pitchFamily="34" charset="0"/>
                <a:cs typeface="Calibri" panose="020F0502020204030204" pitchFamily="34" charset="0"/>
              </a:rPr>
              <a:t>“The most important thing is to enjoy your life - to be happy - it's all that matters”</a:t>
            </a:r>
          </a:p>
          <a:p>
            <a:pPr algn="ctr"/>
            <a:endParaRPr lang="en-GB" sz="1500" dirty="0">
              <a:latin typeface="Calibri" panose="020F0502020204030204" pitchFamily="34" charset="0"/>
              <a:cs typeface="Calibri" panose="020F0502020204030204" pitchFamily="34" charset="0"/>
            </a:endParaRPr>
          </a:p>
          <a:p>
            <a:pPr algn="ctr"/>
            <a:r>
              <a:rPr lang="en-GB" sz="1500" dirty="0">
                <a:latin typeface="Calibri" panose="020F0502020204030204" pitchFamily="34" charset="0"/>
                <a:cs typeface="Calibri" panose="020F0502020204030204" pitchFamily="34" charset="0"/>
              </a:rPr>
              <a:t>-</a:t>
            </a:r>
            <a:r>
              <a:rPr lang="en-GB" sz="1500" b="1" dirty="0">
                <a:latin typeface="Calibri" panose="020F0502020204030204" pitchFamily="34" charset="0"/>
                <a:cs typeface="Calibri" panose="020F0502020204030204" pitchFamily="34" charset="0"/>
              </a:rPr>
              <a:t>Audrey Hepburn</a:t>
            </a:r>
          </a:p>
          <a:p>
            <a:pPr algn="ctr"/>
            <a:endParaRPr lang="en-US" sz="1500" dirty="0">
              <a:latin typeface="Calibri" panose="020F0502020204030204" pitchFamily="34" charset="0"/>
              <a:cs typeface="Calibr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A5F05-79CE-28B9-C69F-EAE32BCB6BB2}"/>
              </a:ext>
            </a:extLst>
          </p:cNvPr>
          <p:cNvSpPr>
            <a:spLocks noGrp="1"/>
          </p:cNvSpPr>
          <p:nvPr>
            <p:ph type="title"/>
          </p:nvPr>
        </p:nvSpPr>
        <p:spPr/>
        <p:txBody>
          <a:bodyPr/>
          <a:lstStyle/>
          <a:p>
            <a:r>
              <a:rPr lang="en-US" dirty="0"/>
              <a:t>Binary classifier CM</a:t>
            </a:r>
          </a:p>
        </p:txBody>
      </p:sp>
      <p:sp>
        <p:nvSpPr>
          <p:cNvPr id="4" name="TextBox 3">
            <a:extLst>
              <a:ext uri="{FF2B5EF4-FFF2-40B4-BE49-F238E27FC236}">
                <a16:creationId xmlns:a16="http://schemas.microsoft.com/office/drawing/2014/main" id="{F32F46BE-A8AA-63AE-C38D-C29A0C3645A2}"/>
              </a:ext>
            </a:extLst>
          </p:cNvPr>
          <p:cNvSpPr txBox="1"/>
          <p:nvPr/>
        </p:nvSpPr>
        <p:spPr>
          <a:xfrm>
            <a:off x="822960" y="5120640"/>
            <a:ext cx="7543800" cy="830997"/>
          </a:xfrm>
          <a:prstGeom prst="rect">
            <a:avLst/>
          </a:prstGeom>
          <a:noFill/>
        </p:spPr>
        <p:txBody>
          <a:bodyPr wrap="square" rtlCol="0">
            <a:spAutoFit/>
          </a:bodyPr>
          <a:lstStyle/>
          <a:p>
            <a:r>
              <a:rPr lang="en-GB" sz="2400" dirty="0"/>
              <a:t>It can be extended to use for classifiers with more than two classes</a:t>
            </a:r>
            <a:endParaRPr lang="en-US" sz="2400" dirty="0"/>
          </a:p>
        </p:txBody>
      </p:sp>
      <p:pic>
        <p:nvPicPr>
          <p:cNvPr id="7172" name="Picture 4" descr="Confusion Matrix -Geeksforgeeks">
            <a:extLst>
              <a:ext uri="{FF2B5EF4-FFF2-40B4-BE49-F238E27FC236}">
                <a16:creationId xmlns:a16="http://schemas.microsoft.com/office/drawing/2014/main" id="{2B4390C7-9870-A629-5281-9FB5AB7085A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10617" y="1936367"/>
            <a:ext cx="3568485" cy="3071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111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DDF5B-766A-F95C-BA15-ED70034DD8AF}"/>
              </a:ext>
            </a:extLst>
          </p:cNvPr>
          <p:cNvSpPr>
            <a:spLocks noGrp="1"/>
          </p:cNvSpPr>
          <p:nvPr>
            <p:ph type="title"/>
          </p:nvPr>
        </p:nvSpPr>
        <p:spPr/>
        <p:txBody>
          <a:bodyPr/>
          <a:lstStyle/>
          <a:p>
            <a:r>
              <a:rPr lang="en-US" dirty="0"/>
              <a:t>Multiclass Classifier</a:t>
            </a:r>
          </a:p>
        </p:txBody>
      </p:sp>
      <p:pic>
        <p:nvPicPr>
          <p:cNvPr id="8194" name="Picture 2" descr="A table with an exemplar test set of a multi-class dataset.">
            <a:extLst>
              <a:ext uri="{FF2B5EF4-FFF2-40B4-BE49-F238E27FC236}">
                <a16:creationId xmlns:a16="http://schemas.microsoft.com/office/drawing/2014/main" id="{CC712129-C58D-0F62-C301-94C603314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8112" y="1956817"/>
            <a:ext cx="5827776" cy="4267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2354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841CC-C73E-0F1C-50B1-55F7C16554A2}"/>
              </a:ext>
            </a:extLst>
          </p:cNvPr>
          <p:cNvSpPr>
            <a:spLocks noGrp="1"/>
          </p:cNvSpPr>
          <p:nvPr>
            <p:ph type="title"/>
          </p:nvPr>
        </p:nvSpPr>
        <p:spPr/>
        <p:txBody>
          <a:bodyPr/>
          <a:lstStyle/>
          <a:p>
            <a:r>
              <a:rPr lang="en-US" dirty="0"/>
              <a:t>Confusion Matrix</a:t>
            </a:r>
          </a:p>
        </p:txBody>
      </p:sp>
      <p:pic>
        <p:nvPicPr>
          <p:cNvPr id="9218" name="Picture 2" descr="Confusion Matrix for a multi-class dataset">
            <a:extLst>
              <a:ext uri="{FF2B5EF4-FFF2-40B4-BE49-F238E27FC236}">
                <a16:creationId xmlns:a16="http://schemas.microsoft.com/office/drawing/2014/main" id="{0AC0B0DD-4E06-5E6F-0523-B7B4A1987CE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25392" y="2151063"/>
            <a:ext cx="5493216"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037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A8243-98F4-6F5C-550B-F06185F8B7C1}"/>
              </a:ext>
            </a:extLst>
          </p:cNvPr>
          <p:cNvSpPr>
            <a:spLocks noGrp="1"/>
          </p:cNvSpPr>
          <p:nvPr>
            <p:ph type="title"/>
          </p:nvPr>
        </p:nvSpPr>
        <p:spPr/>
        <p:txBody>
          <a:bodyPr/>
          <a:lstStyle/>
          <a:p>
            <a:r>
              <a:rPr lang="en-US" dirty="0"/>
              <a:t>Observation</a:t>
            </a:r>
          </a:p>
        </p:txBody>
      </p:sp>
      <p:sp>
        <p:nvSpPr>
          <p:cNvPr id="3" name="Content Placeholder 2">
            <a:extLst>
              <a:ext uri="{FF2B5EF4-FFF2-40B4-BE49-F238E27FC236}">
                <a16:creationId xmlns:a16="http://schemas.microsoft.com/office/drawing/2014/main" id="{FB21109D-EEF3-7C37-1AEA-562B167743D2}"/>
              </a:ext>
            </a:extLst>
          </p:cNvPr>
          <p:cNvSpPr>
            <a:spLocks noGrp="1"/>
          </p:cNvSpPr>
          <p:nvPr>
            <p:ph idx="1"/>
          </p:nvPr>
        </p:nvSpPr>
        <p:spPr/>
        <p:txBody>
          <a:bodyPr>
            <a:normAutofit/>
          </a:bodyPr>
          <a:lstStyle/>
          <a:p>
            <a:pPr>
              <a:buFont typeface="Wingdings" panose="05000000000000000000" pitchFamily="2" charset="2"/>
              <a:buChar char="Ø"/>
            </a:pPr>
            <a:r>
              <a:rPr lang="en-GB" sz="2400" dirty="0"/>
              <a:t>A total of 145 samples were correctly predicted out of the total 191 samples. Thus, the overall accuracy is 75.92%.</a:t>
            </a:r>
          </a:p>
          <a:p>
            <a:pPr>
              <a:buFont typeface="Wingdings" panose="05000000000000000000" pitchFamily="2" charset="2"/>
              <a:buChar char="Ø"/>
            </a:pPr>
            <a:r>
              <a:rPr lang="en-GB" sz="2400" dirty="0"/>
              <a:t>M_24=0 implies that the model does not confuse samples originally belonging to class-4 with class-2</a:t>
            </a:r>
          </a:p>
          <a:p>
            <a:pPr>
              <a:buFont typeface="Wingdings" panose="05000000000000000000" pitchFamily="2" charset="2"/>
              <a:buChar char="Ø"/>
            </a:pPr>
            <a:r>
              <a:rPr lang="en-GB" sz="2400" dirty="0"/>
              <a:t>To improve the model’s performance, one should focus on the predictive results in class-3. A total of 18 samples were misclassified by the classifier, which is the highest misclassification rate among all the classes.</a:t>
            </a:r>
          </a:p>
          <a:p>
            <a:pPr>
              <a:buFont typeface="Wingdings" panose="05000000000000000000" pitchFamily="2" charset="2"/>
              <a:buChar char="Ø"/>
            </a:pPr>
            <a:r>
              <a:rPr lang="en-GB" sz="2400" dirty="0"/>
              <a:t> Accuracy in prediction for class-3 is, thus, 58.14% only.</a:t>
            </a:r>
            <a:endParaRPr lang="en-US" sz="2400" dirty="0"/>
          </a:p>
        </p:txBody>
      </p:sp>
    </p:spTree>
    <p:extLst>
      <p:ext uri="{BB962C8B-B14F-4D97-AF65-F5344CB8AC3E}">
        <p14:creationId xmlns:p14="http://schemas.microsoft.com/office/powerpoint/2010/main" val="29299201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CD232-5B51-6E5D-989E-A94E39D1CFED}"/>
              </a:ext>
            </a:extLst>
          </p:cNvPr>
          <p:cNvSpPr>
            <a:spLocks noGrp="1"/>
          </p:cNvSpPr>
          <p:nvPr>
            <p:ph type="title"/>
          </p:nvPr>
        </p:nvSpPr>
        <p:spPr/>
        <p:txBody>
          <a:bodyPr/>
          <a:lstStyle/>
          <a:p>
            <a:r>
              <a:rPr lang="en-US" dirty="0"/>
              <a:t>Precision</a:t>
            </a:r>
          </a:p>
        </p:txBody>
      </p:sp>
      <p:sp>
        <p:nvSpPr>
          <p:cNvPr id="3" name="Content Placeholder 2">
            <a:extLst>
              <a:ext uri="{FF2B5EF4-FFF2-40B4-BE49-F238E27FC236}">
                <a16:creationId xmlns:a16="http://schemas.microsoft.com/office/drawing/2014/main" id="{881174F8-2AFF-F30D-2002-44AB033993A5}"/>
              </a:ext>
            </a:extLst>
          </p:cNvPr>
          <p:cNvSpPr>
            <a:spLocks noGrp="1"/>
          </p:cNvSpPr>
          <p:nvPr>
            <p:ph idx="1"/>
          </p:nvPr>
        </p:nvSpPr>
        <p:spPr>
          <a:xfrm>
            <a:off x="822959" y="1845734"/>
            <a:ext cx="7543801" cy="2433658"/>
          </a:xfrm>
        </p:spPr>
        <p:txBody>
          <a:bodyPr>
            <a:normAutofit/>
          </a:bodyPr>
          <a:lstStyle/>
          <a:p>
            <a:pPr>
              <a:buFont typeface="Wingdings" panose="05000000000000000000" pitchFamily="2" charset="2"/>
              <a:buChar char="Ø"/>
            </a:pPr>
            <a:r>
              <a:rPr lang="en-GB" sz="2400" dirty="0"/>
              <a:t>The precision metric is used to overcome the limitation of </a:t>
            </a:r>
            <a:r>
              <a:rPr lang="en-GB" sz="2400" dirty="0">
                <a:solidFill>
                  <a:schemeClr val="accent2"/>
                </a:solidFill>
              </a:rPr>
              <a:t>Accuracy</a:t>
            </a:r>
          </a:p>
          <a:p>
            <a:pPr>
              <a:buFont typeface="Wingdings" panose="05000000000000000000" pitchFamily="2" charset="2"/>
              <a:buChar char="Ø"/>
            </a:pPr>
            <a:r>
              <a:rPr lang="en-GB" sz="2400" dirty="0">
                <a:solidFill>
                  <a:schemeClr val="tx1"/>
                </a:solidFill>
              </a:rPr>
              <a:t>Determines the proportion of positive prediction that was actually correct</a:t>
            </a:r>
          </a:p>
          <a:p>
            <a:pPr>
              <a:buFont typeface="Wingdings" panose="05000000000000000000" pitchFamily="2" charset="2"/>
              <a:buChar char="Ø"/>
            </a:pPr>
            <a:r>
              <a:rPr lang="en-GB" sz="2400" dirty="0">
                <a:solidFill>
                  <a:schemeClr val="tx1"/>
                </a:solidFill>
              </a:rPr>
              <a:t>Ratio of True Positives to all the positives predicted by the model</a:t>
            </a:r>
            <a:endParaRPr lang="en-US" sz="2400" dirty="0">
              <a:solidFill>
                <a:schemeClr val="tx1"/>
              </a:solidFill>
            </a:endParaRPr>
          </a:p>
        </p:txBody>
      </p:sp>
      <p:pic>
        <p:nvPicPr>
          <p:cNvPr id="10242" name="Picture 2" descr="Performance Metrics in Machine Learning">
            <a:extLst>
              <a:ext uri="{FF2B5EF4-FFF2-40B4-BE49-F238E27FC236}">
                <a16:creationId xmlns:a16="http://schemas.microsoft.com/office/drawing/2014/main" id="{02C33F66-3E30-0A6D-820A-E00131A9D4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087" y="4029456"/>
            <a:ext cx="3171825" cy="8191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C622BB5-556F-7DC7-DF14-D7D2D9AA2DAB}"/>
              </a:ext>
            </a:extLst>
          </p:cNvPr>
          <p:cNvSpPr txBox="1"/>
          <p:nvPr/>
        </p:nvSpPr>
        <p:spPr>
          <a:xfrm>
            <a:off x="822960" y="4986528"/>
            <a:ext cx="7543800" cy="954107"/>
          </a:xfrm>
          <a:prstGeom prst="rect">
            <a:avLst/>
          </a:prstGeom>
          <a:noFill/>
        </p:spPr>
        <p:txBody>
          <a:bodyPr wrap="square" rtlCol="0">
            <a:spAutoFit/>
          </a:bodyPr>
          <a:lstStyle/>
          <a:p>
            <a:pPr algn="ctr"/>
            <a:r>
              <a:rPr lang="en-GB" sz="2800" b="1" dirty="0">
                <a:solidFill>
                  <a:schemeClr val="accent2"/>
                </a:solidFill>
              </a:rPr>
              <a:t>Low precision</a:t>
            </a:r>
            <a:r>
              <a:rPr lang="en-GB" sz="2800" dirty="0">
                <a:solidFill>
                  <a:schemeClr val="accent2"/>
                </a:solidFill>
              </a:rPr>
              <a:t>: the more False positives the model predicts, the lower the precision</a:t>
            </a:r>
            <a:endParaRPr lang="en-US" sz="2800" dirty="0">
              <a:solidFill>
                <a:schemeClr val="accent2"/>
              </a:solidFill>
            </a:endParaRPr>
          </a:p>
        </p:txBody>
      </p:sp>
    </p:spTree>
    <p:extLst>
      <p:ext uri="{BB962C8B-B14F-4D97-AF65-F5344CB8AC3E}">
        <p14:creationId xmlns:p14="http://schemas.microsoft.com/office/powerpoint/2010/main" val="2173199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04D7E-93D7-C44A-BFD1-153E3B1C77AE}"/>
              </a:ext>
            </a:extLst>
          </p:cNvPr>
          <p:cNvSpPr>
            <a:spLocks noGrp="1"/>
          </p:cNvSpPr>
          <p:nvPr>
            <p:ph type="title"/>
          </p:nvPr>
        </p:nvSpPr>
        <p:spPr/>
        <p:txBody>
          <a:bodyPr/>
          <a:lstStyle/>
          <a:p>
            <a:r>
              <a:rPr lang="en-US" dirty="0"/>
              <a:t>Recall or Sensitivity</a:t>
            </a:r>
          </a:p>
        </p:txBody>
      </p:sp>
      <p:sp>
        <p:nvSpPr>
          <p:cNvPr id="3" name="Content Placeholder 2">
            <a:extLst>
              <a:ext uri="{FF2B5EF4-FFF2-40B4-BE49-F238E27FC236}">
                <a16:creationId xmlns:a16="http://schemas.microsoft.com/office/drawing/2014/main" id="{BA4934CF-321E-59C3-6E03-295411EB22C5}"/>
              </a:ext>
            </a:extLst>
          </p:cNvPr>
          <p:cNvSpPr>
            <a:spLocks noGrp="1"/>
          </p:cNvSpPr>
          <p:nvPr>
            <p:ph idx="1"/>
          </p:nvPr>
        </p:nvSpPr>
        <p:spPr/>
        <p:txBody>
          <a:bodyPr>
            <a:normAutofit/>
          </a:bodyPr>
          <a:lstStyle/>
          <a:p>
            <a:pPr>
              <a:buFont typeface="Wingdings" panose="05000000000000000000" pitchFamily="2" charset="2"/>
              <a:buChar char="Ø"/>
            </a:pPr>
            <a:r>
              <a:rPr lang="en-GB" sz="2400" dirty="0"/>
              <a:t>Similar to the Precision metric</a:t>
            </a:r>
          </a:p>
          <a:p>
            <a:pPr>
              <a:buFont typeface="Wingdings" panose="05000000000000000000" pitchFamily="2" charset="2"/>
              <a:buChar char="Ø"/>
            </a:pPr>
            <a:r>
              <a:rPr lang="en-GB" sz="2400" dirty="0"/>
              <a:t>Calculate the proportion of actual positive that was identified incorrectly</a:t>
            </a:r>
          </a:p>
          <a:p>
            <a:pPr>
              <a:buFont typeface="Wingdings" panose="05000000000000000000" pitchFamily="2" charset="2"/>
              <a:buChar char="Ø"/>
            </a:pPr>
            <a:r>
              <a:rPr lang="en-GB" sz="2400" dirty="0"/>
              <a:t>Ratio of True Positives to all the positives in your Dataset</a:t>
            </a:r>
            <a:endParaRPr lang="en-US" sz="2400" dirty="0"/>
          </a:p>
        </p:txBody>
      </p:sp>
      <p:pic>
        <p:nvPicPr>
          <p:cNvPr id="11266" name="Picture 2" descr="Performance Metrics in Machine Learning">
            <a:extLst>
              <a:ext uri="{FF2B5EF4-FFF2-40B4-BE49-F238E27FC236}">
                <a16:creationId xmlns:a16="http://schemas.microsoft.com/office/drawing/2014/main" id="{8A882460-B8E4-5477-13F7-C1BE769624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6425" y="3857414"/>
            <a:ext cx="5391150" cy="7524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59F8089-CE31-7A89-76FE-F144717EC88C}"/>
              </a:ext>
            </a:extLst>
          </p:cNvPr>
          <p:cNvSpPr txBox="1"/>
          <p:nvPr/>
        </p:nvSpPr>
        <p:spPr>
          <a:xfrm>
            <a:off x="822960" y="4986528"/>
            <a:ext cx="7543800" cy="954107"/>
          </a:xfrm>
          <a:prstGeom prst="rect">
            <a:avLst/>
          </a:prstGeom>
          <a:noFill/>
        </p:spPr>
        <p:txBody>
          <a:bodyPr wrap="square" rtlCol="0">
            <a:spAutoFit/>
          </a:bodyPr>
          <a:lstStyle/>
          <a:p>
            <a:pPr algn="ctr"/>
            <a:r>
              <a:rPr lang="en-GB" sz="2800" b="1" dirty="0">
                <a:solidFill>
                  <a:schemeClr val="accent2"/>
                </a:solidFill>
              </a:rPr>
              <a:t>Low recall: </a:t>
            </a:r>
            <a:r>
              <a:rPr lang="en-GB" sz="2800" dirty="0">
                <a:solidFill>
                  <a:schemeClr val="accent2"/>
                </a:solidFill>
              </a:rPr>
              <a:t>the more False Negatives the model predicts, the lower the recall</a:t>
            </a:r>
            <a:endParaRPr lang="en-US" sz="2800" dirty="0">
              <a:solidFill>
                <a:schemeClr val="accent2"/>
              </a:solidFill>
            </a:endParaRPr>
          </a:p>
        </p:txBody>
      </p:sp>
    </p:spTree>
    <p:extLst>
      <p:ext uri="{BB962C8B-B14F-4D97-AF65-F5344CB8AC3E}">
        <p14:creationId xmlns:p14="http://schemas.microsoft.com/office/powerpoint/2010/main" val="480810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B1CD1-8314-01E0-70F6-5A7D14078CF1}"/>
              </a:ext>
            </a:extLst>
          </p:cNvPr>
          <p:cNvSpPr>
            <a:spLocks noGrp="1"/>
          </p:cNvSpPr>
          <p:nvPr>
            <p:ph type="title"/>
          </p:nvPr>
        </p:nvSpPr>
        <p:spPr/>
        <p:txBody>
          <a:bodyPr/>
          <a:lstStyle/>
          <a:p>
            <a:r>
              <a:rPr lang="en-GB" dirty="0"/>
              <a:t>Idea of recall and precision </a:t>
            </a:r>
            <a:endParaRPr lang="en-US" dirty="0"/>
          </a:p>
        </p:txBody>
      </p:sp>
      <p:pic>
        <p:nvPicPr>
          <p:cNvPr id="12290" name="Picture 2">
            <a:extLst>
              <a:ext uri="{FF2B5EF4-FFF2-40B4-BE49-F238E27FC236}">
                <a16:creationId xmlns:a16="http://schemas.microsoft.com/office/drawing/2014/main" id="{77E6ECBE-73E3-BD7C-2FE9-790CCEE108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042" y="1965996"/>
            <a:ext cx="6049916" cy="316780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A31A7E9-8243-088D-8D2B-BB56C9B271FF}"/>
              </a:ext>
            </a:extLst>
          </p:cNvPr>
          <p:cNvSpPr txBox="1"/>
          <p:nvPr/>
        </p:nvSpPr>
        <p:spPr>
          <a:xfrm>
            <a:off x="711708" y="5362434"/>
            <a:ext cx="7720584" cy="461665"/>
          </a:xfrm>
          <a:prstGeom prst="rect">
            <a:avLst/>
          </a:prstGeom>
          <a:noFill/>
        </p:spPr>
        <p:txBody>
          <a:bodyPr wrap="square" rtlCol="0">
            <a:spAutoFit/>
          </a:bodyPr>
          <a:lstStyle/>
          <a:p>
            <a:pPr algn="ctr"/>
            <a:r>
              <a:rPr lang="en-GB" sz="2400" dirty="0">
                <a:solidFill>
                  <a:schemeClr val="accent2"/>
                </a:solidFill>
              </a:rPr>
              <a:t>Which scenario do you think will have the highest cost?</a:t>
            </a:r>
            <a:endParaRPr lang="en-US" sz="2400" dirty="0">
              <a:solidFill>
                <a:schemeClr val="accent2"/>
              </a:solidFill>
            </a:endParaRPr>
          </a:p>
        </p:txBody>
      </p:sp>
    </p:spTree>
    <p:extLst>
      <p:ext uri="{BB962C8B-B14F-4D97-AF65-F5344CB8AC3E}">
        <p14:creationId xmlns:p14="http://schemas.microsoft.com/office/powerpoint/2010/main" val="26624878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4E7B-E1FE-E032-0934-3D9C7B79DBC5}"/>
              </a:ext>
            </a:extLst>
          </p:cNvPr>
          <p:cNvSpPr>
            <a:spLocks noGrp="1"/>
          </p:cNvSpPr>
          <p:nvPr>
            <p:ph type="title"/>
          </p:nvPr>
        </p:nvSpPr>
        <p:spPr/>
        <p:txBody>
          <a:bodyPr/>
          <a:lstStyle/>
          <a:p>
            <a:r>
              <a:rPr lang="en-GB" dirty="0"/>
              <a:t>Idea of recall and precision </a:t>
            </a:r>
            <a:endParaRPr lang="en-US" dirty="0"/>
          </a:p>
        </p:txBody>
      </p:sp>
      <p:sp>
        <p:nvSpPr>
          <p:cNvPr id="4" name="Content Placeholder 3">
            <a:extLst>
              <a:ext uri="{FF2B5EF4-FFF2-40B4-BE49-F238E27FC236}">
                <a16:creationId xmlns:a16="http://schemas.microsoft.com/office/drawing/2014/main" id="{E1F9ED04-8812-D0E3-0C92-617AD95A6172}"/>
              </a:ext>
            </a:extLst>
          </p:cNvPr>
          <p:cNvSpPr>
            <a:spLocks noGrp="1"/>
          </p:cNvSpPr>
          <p:nvPr>
            <p:ph idx="1"/>
          </p:nvPr>
        </p:nvSpPr>
        <p:spPr>
          <a:xfrm>
            <a:off x="822325" y="2089691"/>
            <a:ext cx="7543800" cy="17503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dirty="0"/>
              <a:t>The cost of false negatives is much higher than the cost of false positives</a:t>
            </a:r>
            <a:endParaRPr lang="en-US" sz="2800" dirty="0"/>
          </a:p>
        </p:txBody>
      </p:sp>
      <p:sp>
        <p:nvSpPr>
          <p:cNvPr id="5" name="TextBox 4">
            <a:extLst>
              <a:ext uri="{FF2B5EF4-FFF2-40B4-BE49-F238E27FC236}">
                <a16:creationId xmlns:a16="http://schemas.microsoft.com/office/drawing/2014/main" id="{AD859D02-7409-1BDC-4A13-190F5B6DA650}"/>
              </a:ext>
            </a:extLst>
          </p:cNvPr>
          <p:cNvSpPr txBox="1"/>
          <p:nvPr/>
        </p:nvSpPr>
        <p:spPr>
          <a:xfrm>
            <a:off x="950976" y="4230624"/>
            <a:ext cx="7543800" cy="1200329"/>
          </a:xfrm>
          <a:prstGeom prst="rect">
            <a:avLst/>
          </a:prstGeom>
          <a:noFill/>
        </p:spPr>
        <p:txBody>
          <a:bodyPr wrap="square" rtlCol="0">
            <a:spAutoFit/>
          </a:bodyPr>
          <a:lstStyle/>
          <a:p>
            <a:r>
              <a:rPr lang="en-GB" sz="2400" dirty="0"/>
              <a:t>Imagine that if we predict COVID-19 residents as healthy patients and they do not need to quarantine, there would be a massive number of COVID-19 infections.</a:t>
            </a:r>
            <a:endParaRPr lang="en-US" sz="2400" dirty="0"/>
          </a:p>
        </p:txBody>
      </p:sp>
    </p:spTree>
    <p:extLst>
      <p:ext uri="{BB962C8B-B14F-4D97-AF65-F5344CB8AC3E}">
        <p14:creationId xmlns:p14="http://schemas.microsoft.com/office/powerpoint/2010/main" val="1575927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BEC37-F310-56BB-E721-91704DB975D2}"/>
              </a:ext>
            </a:extLst>
          </p:cNvPr>
          <p:cNvSpPr>
            <a:spLocks noGrp="1"/>
          </p:cNvSpPr>
          <p:nvPr>
            <p:ph type="title"/>
          </p:nvPr>
        </p:nvSpPr>
        <p:spPr/>
        <p:txBody>
          <a:bodyPr/>
          <a:lstStyle/>
          <a:p>
            <a:r>
              <a:rPr lang="en-GB" dirty="0"/>
              <a:t>Idea of recall and precision </a:t>
            </a:r>
            <a:endParaRPr lang="en-US" dirty="0"/>
          </a:p>
        </p:txBody>
      </p:sp>
      <p:pic>
        <p:nvPicPr>
          <p:cNvPr id="13314" name="Picture 2">
            <a:extLst>
              <a:ext uri="{FF2B5EF4-FFF2-40B4-BE49-F238E27FC236}">
                <a16:creationId xmlns:a16="http://schemas.microsoft.com/office/drawing/2014/main" id="{1469FE81-F065-D72A-90BF-64F6FA8301E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41386" y="2068818"/>
            <a:ext cx="6261227" cy="330056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168E25C-F56D-C869-BE6D-CAABBFB35E88}"/>
              </a:ext>
            </a:extLst>
          </p:cNvPr>
          <p:cNvSpPr txBox="1"/>
          <p:nvPr/>
        </p:nvSpPr>
        <p:spPr>
          <a:xfrm>
            <a:off x="711707" y="5581890"/>
            <a:ext cx="7720584" cy="461665"/>
          </a:xfrm>
          <a:prstGeom prst="rect">
            <a:avLst/>
          </a:prstGeom>
          <a:noFill/>
        </p:spPr>
        <p:txBody>
          <a:bodyPr wrap="square" rtlCol="0">
            <a:spAutoFit/>
          </a:bodyPr>
          <a:lstStyle/>
          <a:p>
            <a:pPr algn="ctr"/>
            <a:r>
              <a:rPr lang="en-GB" sz="2400" dirty="0">
                <a:solidFill>
                  <a:schemeClr val="accent2"/>
                </a:solidFill>
              </a:rPr>
              <a:t>Which scenario do you think will have the highest cost?</a:t>
            </a:r>
            <a:endParaRPr lang="en-US" sz="2400" dirty="0">
              <a:solidFill>
                <a:schemeClr val="accent2"/>
              </a:solidFill>
            </a:endParaRPr>
          </a:p>
        </p:txBody>
      </p:sp>
    </p:spTree>
    <p:extLst>
      <p:ext uri="{BB962C8B-B14F-4D97-AF65-F5344CB8AC3E}">
        <p14:creationId xmlns:p14="http://schemas.microsoft.com/office/powerpoint/2010/main" val="1252634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17A72-986C-CCFF-9075-652EFC420303}"/>
              </a:ext>
            </a:extLst>
          </p:cNvPr>
          <p:cNvSpPr>
            <a:spLocks noGrp="1"/>
          </p:cNvSpPr>
          <p:nvPr>
            <p:ph type="title"/>
          </p:nvPr>
        </p:nvSpPr>
        <p:spPr/>
        <p:txBody>
          <a:bodyPr/>
          <a:lstStyle/>
          <a:p>
            <a:r>
              <a:rPr lang="en-GB" dirty="0"/>
              <a:t>Idea of recall and precision </a:t>
            </a:r>
            <a:endParaRPr lang="en-US" dirty="0"/>
          </a:p>
        </p:txBody>
      </p:sp>
      <p:sp>
        <p:nvSpPr>
          <p:cNvPr id="4" name="Content Placeholder 3">
            <a:extLst>
              <a:ext uri="{FF2B5EF4-FFF2-40B4-BE49-F238E27FC236}">
                <a16:creationId xmlns:a16="http://schemas.microsoft.com/office/drawing/2014/main" id="{9A8BBE5D-81CA-229E-1C3A-650FB5E759E4}"/>
              </a:ext>
            </a:extLst>
          </p:cNvPr>
          <p:cNvSpPr>
            <a:spLocks noGrp="1"/>
          </p:cNvSpPr>
          <p:nvPr>
            <p:ph idx="1"/>
          </p:nvPr>
        </p:nvSpPr>
        <p:spPr>
          <a:xfrm>
            <a:off x="822960" y="2151063"/>
            <a:ext cx="7543800" cy="145075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dirty="0"/>
              <a:t>FP will have a higher cost than FN</a:t>
            </a:r>
            <a:endParaRPr lang="en-US" sz="2800" dirty="0"/>
          </a:p>
        </p:txBody>
      </p:sp>
      <p:sp>
        <p:nvSpPr>
          <p:cNvPr id="5" name="TextBox 4">
            <a:extLst>
              <a:ext uri="{FF2B5EF4-FFF2-40B4-BE49-F238E27FC236}">
                <a16:creationId xmlns:a16="http://schemas.microsoft.com/office/drawing/2014/main" id="{A9C214FB-23D8-241F-149F-BAD89E4CCD3B}"/>
              </a:ext>
            </a:extLst>
          </p:cNvPr>
          <p:cNvSpPr txBox="1"/>
          <p:nvPr/>
        </p:nvSpPr>
        <p:spPr>
          <a:xfrm>
            <a:off x="950976" y="4230624"/>
            <a:ext cx="7543800" cy="830997"/>
          </a:xfrm>
          <a:prstGeom prst="rect">
            <a:avLst/>
          </a:prstGeom>
          <a:noFill/>
        </p:spPr>
        <p:txBody>
          <a:bodyPr wrap="square" rtlCol="0">
            <a:spAutoFit/>
          </a:bodyPr>
          <a:lstStyle/>
          <a:p>
            <a:r>
              <a:rPr lang="en-GB" sz="2400" dirty="0"/>
              <a:t>Since missing important emails will clearly be more of a problem than receiving spam</a:t>
            </a:r>
            <a:endParaRPr lang="en-US" sz="2400" dirty="0"/>
          </a:p>
        </p:txBody>
      </p:sp>
    </p:spTree>
    <p:extLst>
      <p:ext uri="{BB962C8B-B14F-4D97-AF65-F5344CB8AC3E}">
        <p14:creationId xmlns:p14="http://schemas.microsoft.com/office/powerpoint/2010/main" val="510201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A513-5CAD-3832-C665-642FF8F9A98C}"/>
              </a:ext>
            </a:extLst>
          </p:cNvPr>
          <p:cNvSpPr>
            <a:spLocks noGrp="1"/>
          </p:cNvSpPr>
          <p:nvPr>
            <p:ph type="title"/>
          </p:nvPr>
        </p:nvSpPr>
        <p:spPr/>
        <p:txBody>
          <a:bodyPr/>
          <a:lstStyle/>
          <a:p>
            <a:r>
              <a:rPr lang="en-US" dirty="0"/>
              <a:t>Performance Metrics</a:t>
            </a:r>
          </a:p>
        </p:txBody>
      </p:sp>
      <p:pic>
        <p:nvPicPr>
          <p:cNvPr id="1026" name="Picture 2" descr="Choosing the Right Metric for Evaluating Machine Learning Models — Part 2 -  KDnuggets">
            <a:extLst>
              <a:ext uri="{FF2B5EF4-FFF2-40B4-BE49-F238E27FC236}">
                <a16:creationId xmlns:a16="http://schemas.microsoft.com/office/drawing/2014/main" id="{AC0C018E-3CBC-C9F5-45D1-33826B4CCFA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902875" y="2443672"/>
            <a:ext cx="4606885" cy="278716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0CAA76E-0F79-7BC4-0535-2C29E1261E3B}"/>
              </a:ext>
            </a:extLst>
          </p:cNvPr>
          <p:cNvSpPr txBox="1"/>
          <p:nvPr/>
        </p:nvSpPr>
        <p:spPr>
          <a:xfrm>
            <a:off x="963168" y="2023872"/>
            <a:ext cx="4606885" cy="3785652"/>
          </a:xfrm>
          <a:prstGeom prst="rect">
            <a:avLst/>
          </a:prstGeom>
          <a:noFill/>
        </p:spPr>
        <p:txBody>
          <a:bodyPr wrap="square" rtlCol="0">
            <a:spAutoFit/>
          </a:bodyPr>
          <a:lstStyle/>
          <a:p>
            <a:pPr marL="342900" indent="-342900">
              <a:buClr>
                <a:schemeClr val="accent2"/>
              </a:buClr>
              <a:buFont typeface="Wingdings" panose="05000000000000000000" pitchFamily="2" charset="2"/>
              <a:buChar char="Ø"/>
            </a:pPr>
            <a:r>
              <a:rPr lang="en-GB" sz="2400" dirty="0"/>
              <a:t>Evaluate the performance or quality of the model</a:t>
            </a:r>
          </a:p>
          <a:p>
            <a:pPr marL="342900" indent="-342900">
              <a:buClr>
                <a:schemeClr val="accent2"/>
              </a:buClr>
              <a:buFont typeface="Wingdings" panose="05000000000000000000" pitchFamily="2" charset="2"/>
              <a:buChar char="Ø"/>
            </a:pPr>
            <a:endParaRPr lang="en-US" sz="2400" dirty="0"/>
          </a:p>
          <a:p>
            <a:pPr marL="342900" indent="-342900">
              <a:buClr>
                <a:schemeClr val="accent2"/>
              </a:buClr>
              <a:buFont typeface="Wingdings" panose="05000000000000000000" pitchFamily="2" charset="2"/>
              <a:buChar char="Ø"/>
            </a:pPr>
            <a:r>
              <a:rPr lang="en-GB" sz="2400" dirty="0"/>
              <a:t>Help us understand how well our model has performed for the </a:t>
            </a:r>
            <a:r>
              <a:rPr lang="en-GB" sz="2400" dirty="0">
                <a:solidFill>
                  <a:schemeClr val="accent2"/>
                </a:solidFill>
              </a:rPr>
              <a:t>given data</a:t>
            </a:r>
          </a:p>
          <a:p>
            <a:pPr marL="342900" indent="-342900">
              <a:buClr>
                <a:schemeClr val="accent2"/>
              </a:buClr>
              <a:buFont typeface="Wingdings" panose="05000000000000000000" pitchFamily="2" charset="2"/>
              <a:buChar char="Ø"/>
            </a:pPr>
            <a:endParaRPr lang="en-GB" sz="2400" dirty="0"/>
          </a:p>
          <a:p>
            <a:pPr marL="342900" indent="-342900">
              <a:buClr>
                <a:schemeClr val="accent2"/>
              </a:buClr>
              <a:buFont typeface="Wingdings" panose="05000000000000000000" pitchFamily="2" charset="2"/>
              <a:buChar char="Ø"/>
            </a:pPr>
            <a:r>
              <a:rPr lang="en-GB" sz="2400" dirty="0"/>
              <a:t>Help determine how well the model generalizes on the </a:t>
            </a:r>
            <a:r>
              <a:rPr lang="en-GB" sz="2400" dirty="0">
                <a:solidFill>
                  <a:schemeClr val="accent2"/>
                </a:solidFill>
              </a:rPr>
              <a:t>new dataset.</a:t>
            </a:r>
            <a:endParaRPr lang="en-US" sz="2400" dirty="0">
              <a:solidFill>
                <a:schemeClr val="accent2"/>
              </a:solidFill>
            </a:endParaRPr>
          </a:p>
        </p:txBody>
      </p:sp>
    </p:spTree>
    <p:extLst>
      <p:ext uri="{BB962C8B-B14F-4D97-AF65-F5344CB8AC3E}">
        <p14:creationId xmlns:p14="http://schemas.microsoft.com/office/powerpoint/2010/main" val="41571456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8F44-3E55-537C-A959-5063D430EFE5}"/>
              </a:ext>
            </a:extLst>
          </p:cNvPr>
          <p:cNvSpPr>
            <a:spLocks noGrp="1"/>
          </p:cNvSpPr>
          <p:nvPr>
            <p:ph type="title"/>
          </p:nvPr>
        </p:nvSpPr>
        <p:spPr/>
        <p:txBody>
          <a:bodyPr/>
          <a:lstStyle/>
          <a:p>
            <a:r>
              <a:rPr lang="en-GB" dirty="0"/>
              <a:t>Idea of recall and precision </a:t>
            </a:r>
            <a:endParaRPr lang="en-US" dirty="0"/>
          </a:p>
        </p:txBody>
      </p:sp>
      <p:pic>
        <p:nvPicPr>
          <p:cNvPr id="14338" name="Picture 2">
            <a:extLst>
              <a:ext uri="{FF2B5EF4-FFF2-40B4-BE49-F238E27FC236}">
                <a16:creationId xmlns:a16="http://schemas.microsoft.com/office/drawing/2014/main" id="{3509B8EB-A071-0F60-8111-FC625E1C00F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07680" y="1947973"/>
            <a:ext cx="6328640" cy="33677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EB3356B-FA85-5FB2-9BCD-8ACF14CADE89}"/>
              </a:ext>
            </a:extLst>
          </p:cNvPr>
          <p:cNvSpPr txBox="1"/>
          <p:nvPr/>
        </p:nvSpPr>
        <p:spPr>
          <a:xfrm>
            <a:off x="711708" y="5362434"/>
            <a:ext cx="7720584" cy="461665"/>
          </a:xfrm>
          <a:prstGeom prst="rect">
            <a:avLst/>
          </a:prstGeom>
          <a:noFill/>
        </p:spPr>
        <p:txBody>
          <a:bodyPr wrap="square" rtlCol="0">
            <a:spAutoFit/>
          </a:bodyPr>
          <a:lstStyle/>
          <a:p>
            <a:pPr algn="ctr"/>
            <a:r>
              <a:rPr lang="en-GB" sz="2400" dirty="0">
                <a:solidFill>
                  <a:schemeClr val="accent2"/>
                </a:solidFill>
              </a:rPr>
              <a:t>Which scenario do you think will have the highest cost?</a:t>
            </a:r>
            <a:endParaRPr lang="en-US" sz="2400" dirty="0">
              <a:solidFill>
                <a:schemeClr val="accent2"/>
              </a:solidFill>
            </a:endParaRPr>
          </a:p>
        </p:txBody>
      </p:sp>
    </p:spTree>
    <p:extLst>
      <p:ext uri="{BB962C8B-B14F-4D97-AF65-F5344CB8AC3E}">
        <p14:creationId xmlns:p14="http://schemas.microsoft.com/office/powerpoint/2010/main" val="20973360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17A72-986C-CCFF-9075-652EFC420303}"/>
              </a:ext>
            </a:extLst>
          </p:cNvPr>
          <p:cNvSpPr>
            <a:spLocks noGrp="1"/>
          </p:cNvSpPr>
          <p:nvPr>
            <p:ph type="title"/>
          </p:nvPr>
        </p:nvSpPr>
        <p:spPr/>
        <p:txBody>
          <a:bodyPr/>
          <a:lstStyle/>
          <a:p>
            <a:r>
              <a:rPr lang="en-GB" dirty="0"/>
              <a:t>Idea of recall and precision </a:t>
            </a:r>
            <a:endParaRPr lang="en-US" dirty="0"/>
          </a:p>
        </p:txBody>
      </p:sp>
      <p:sp>
        <p:nvSpPr>
          <p:cNvPr id="4" name="Content Placeholder 3">
            <a:extLst>
              <a:ext uri="{FF2B5EF4-FFF2-40B4-BE49-F238E27FC236}">
                <a16:creationId xmlns:a16="http://schemas.microsoft.com/office/drawing/2014/main" id="{9A8BBE5D-81CA-229E-1C3A-650FB5E759E4}"/>
              </a:ext>
            </a:extLst>
          </p:cNvPr>
          <p:cNvSpPr>
            <a:spLocks noGrp="1"/>
          </p:cNvSpPr>
          <p:nvPr>
            <p:ph idx="1"/>
          </p:nvPr>
        </p:nvSpPr>
        <p:spPr>
          <a:xfrm>
            <a:off x="822960" y="2151063"/>
            <a:ext cx="7543800" cy="145075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dirty="0"/>
              <a:t>The cost of False Negatives is much higher than the cost of False Positives</a:t>
            </a:r>
            <a:endParaRPr lang="en-US" sz="2800" dirty="0"/>
          </a:p>
        </p:txBody>
      </p:sp>
      <p:sp>
        <p:nvSpPr>
          <p:cNvPr id="5" name="TextBox 4">
            <a:extLst>
              <a:ext uri="{FF2B5EF4-FFF2-40B4-BE49-F238E27FC236}">
                <a16:creationId xmlns:a16="http://schemas.microsoft.com/office/drawing/2014/main" id="{A9C214FB-23D8-241F-149F-BAD89E4CCD3B}"/>
              </a:ext>
            </a:extLst>
          </p:cNvPr>
          <p:cNvSpPr txBox="1"/>
          <p:nvPr/>
        </p:nvSpPr>
        <p:spPr>
          <a:xfrm>
            <a:off x="950976" y="4015522"/>
            <a:ext cx="7543800" cy="1938992"/>
          </a:xfrm>
          <a:prstGeom prst="rect">
            <a:avLst/>
          </a:prstGeom>
          <a:noFill/>
        </p:spPr>
        <p:txBody>
          <a:bodyPr wrap="square" rtlCol="0">
            <a:spAutoFit/>
          </a:bodyPr>
          <a:lstStyle/>
          <a:p>
            <a:r>
              <a:rPr lang="en-GB" sz="2400" dirty="0"/>
              <a:t>The banks would lose a bunch amount of money if the actual bad loans are predicted as good loans due to loans not being repaid. On the other hand, banks won't be able to make more revenue if the actual good loans are predicted as bad loans</a:t>
            </a:r>
            <a:endParaRPr lang="en-US" sz="2400" dirty="0"/>
          </a:p>
        </p:txBody>
      </p:sp>
    </p:spTree>
    <p:extLst>
      <p:ext uri="{BB962C8B-B14F-4D97-AF65-F5344CB8AC3E}">
        <p14:creationId xmlns:p14="http://schemas.microsoft.com/office/powerpoint/2010/main" val="1203277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9B94F-908A-245C-6EE4-9DF675B7EA5B}"/>
              </a:ext>
            </a:extLst>
          </p:cNvPr>
          <p:cNvSpPr>
            <a:spLocks noGrp="1"/>
          </p:cNvSpPr>
          <p:nvPr>
            <p:ph type="title"/>
          </p:nvPr>
        </p:nvSpPr>
        <p:spPr/>
        <p:txBody>
          <a:bodyPr/>
          <a:lstStyle/>
          <a:p>
            <a:r>
              <a:rPr lang="en-US" dirty="0"/>
              <a:t>Summary</a:t>
            </a:r>
          </a:p>
        </p:txBody>
      </p:sp>
      <p:pic>
        <p:nvPicPr>
          <p:cNvPr id="15362" name="Picture 2">
            <a:extLst>
              <a:ext uri="{FF2B5EF4-FFF2-40B4-BE49-F238E27FC236}">
                <a16:creationId xmlns:a16="http://schemas.microsoft.com/office/drawing/2014/main" id="{EC9CE53E-9B9B-E7ED-5174-F8AE46E22FA0}"/>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878775" y="1945732"/>
            <a:ext cx="5119434" cy="25341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7F4B216-3A7B-CB66-846A-212F676E7725}"/>
              </a:ext>
            </a:extLst>
          </p:cNvPr>
          <p:cNvSpPr txBox="1"/>
          <p:nvPr/>
        </p:nvSpPr>
        <p:spPr>
          <a:xfrm>
            <a:off x="950976" y="4688222"/>
            <a:ext cx="7543800" cy="1323439"/>
          </a:xfrm>
          <a:prstGeom prst="rect">
            <a:avLst/>
          </a:prstGeom>
          <a:noFill/>
        </p:spPr>
        <p:txBody>
          <a:bodyPr wrap="square" rtlCol="0">
            <a:spAutoFit/>
          </a:bodyPr>
          <a:lstStyle/>
          <a:p>
            <a:pPr algn="just"/>
            <a:r>
              <a:rPr lang="en-GB" sz="2000" dirty="0"/>
              <a:t>In practice, the cost of false negatives is not the same as the cost of false positives, depending on the different specific cases. It is evident that not only should we calculate accuracy, but we should also evaluate our model using other metrics, for example, Recall and Precision.</a:t>
            </a:r>
            <a:endParaRPr lang="en-US" sz="2000" dirty="0"/>
          </a:p>
        </p:txBody>
      </p:sp>
    </p:spTree>
    <p:extLst>
      <p:ext uri="{BB962C8B-B14F-4D97-AF65-F5344CB8AC3E}">
        <p14:creationId xmlns:p14="http://schemas.microsoft.com/office/powerpoint/2010/main" val="37067195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D6496-39E7-93A8-84CE-77BDE35EB570}"/>
              </a:ext>
            </a:extLst>
          </p:cNvPr>
          <p:cNvSpPr>
            <a:spLocks noGrp="1"/>
          </p:cNvSpPr>
          <p:nvPr>
            <p:ph type="title"/>
          </p:nvPr>
        </p:nvSpPr>
        <p:spPr/>
        <p:txBody>
          <a:bodyPr/>
          <a:lstStyle/>
          <a:p>
            <a:r>
              <a:rPr lang="en-US" dirty="0"/>
              <a:t>Precision and Recall</a:t>
            </a:r>
          </a:p>
        </p:txBody>
      </p:sp>
      <p:pic>
        <p:nvPicPr>
          <p:cNvPr id="17410" name="Picture 2">
            <a:extLst>
              <a:ext uri="{FF2B5EF4-FFF2-40B4-BE49-F238E27FC236}">
                <a16:creationId xmlns:a16="http://schemas.microsoft.com/office/drawing/2014/main" id="{A41654C3-0B34-E68E-D86F-4B8E9D06B99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32447" y="1846263"/>
            <a:ext cx="7323556"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0405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7487E-8CC0-FB79-A90E-81419A5DF020}"/>
              </a:ext>
            </a:extLst>
          </p:cNvPr>
          <p:cNvSpPr>
            <a:spLocks noGrp="1"/>
          </p:cNvSpPr>
          <p:nvPr>
            <p:ph type="title"/>
          </p:nvPr>
        </p:nvSpPr>
        <p:spPr/>
        <p:txBody>
          <a:bodyPr/>
          <a:lstStyle/>
          <a:p>
            <a:r>
              <a:rPr lang="en-GB" dirty="0"/>
              <a:t>When to use Precision and Recall?</a:t>
            </a:r>
            <a:endParaRPr lang="en-US" dirty="0"/>
          </a:p>
        </p:txBody>
      </p:sp>
      <p:sp>
        <p:nvSpPr>
          <p:cNvPr id="3" name="Content Placeholder 2">
            <a:extLst>
              <a:ext uri="{FF2B5EF4-FFF2-40B4-BE49-F238E27FC236}">
                <a16:creationId xmlns:a16="http://schemas.microsoft.com/office/drawing/2014/main" id="{F70D19C8-FAD8-BEF3-0C04-D910BC724E87}"/>
              </a:ext>
            </a:extLst>
          </p:cNvPr>
          <p:cNvSpPr>
            <a:spLocks noGrp="1"/>
          </p:cNvSpPr>
          <p:nvPr>
            <p:ph idx="1"/>
          </p:nvPr>
        </p:nvSpPr>
        <p:spPr/>
        <p:txBody>
          <a:bodyPr>
            <a:normAutofit/>
          </a:bodyPr>
          <a:lstStyle/>
          <a:p>
            <a:pPr>
              <a:buFont typeface="Wingdings" panose="05000000000000000000" pitchFamily="2" charset="2"/>
              <a:buChar char="Ø"/>
            </a:pPr>
            <a:r>
              <a:rPr lang="en-GB" sz="2400" dirty="0"/>
              <a:t> If we want to minimize the false negative, then, Recall should be as near to 100%, </a:t>
            </a:r>
          </a:p>
          <a:p>
            <a:pPr>
              <a:buFont typeface="Wingdings" panose="05000000000000000000" pitchFamily="2" charset="2"/>
              <a:buChar char="Ø"/>
            </a:pPr>
            <a:r>
              <a:rPr lang="en-GB" sz="2400" dirty="0"/>
              <a:t>If we want to minimize the false positive, then precision should be close to 100% as possible.</a:t>
            </a:r>
          </a:p>
          <a:p>
            <a:pPr>
              <a:buFont typeface="Wingdings" panose="05000000000000000000" pitchFamily="2" charset="2"/>
              <a:buChar char="Ø"/>
            </a:pPr>
            <a:r>
              <a:rPr lang="en-GB" sz="2400" dirty="0"/>
              <a:t>If we maximize precision, it will minimize the FP errors</a:t>
            </a:r>
          </a:p>
          <a:p>
            <a:pPr>
              <a:buFont typeface="Wingdings" panose="05000000000000000000" pitchFamily="2" charset="2"/>
              <a:buChar char="Ø"/>
            </a:pPr>
            <a:r>
              <a:rPr lang="en-GB" sz="2400" dirty="0"/>
              <a:t>If we maximize recall, it will minimize the FN error.</a:t>
            </a:r>
            <a:endParaRPr lang="en-US" sz="2400" dirty="0"/>
          </a:p>
        </p:txBody>
      </p:sp>
    </p:spTree>
    <p:extLst>
      <p:ext uri="{BB962C8B-B14F-4D97-AF65-F5344CB8AC3E}">
        <p14:creationId xmlns:p14="http://schemas.microsoft.com/office/powerpoint/2010/main" val="1383137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3313A-31E7-05CD-F9A8-69FCFE196E9D}"/>
              </a:ext>
            </a:extLst>
          </p:cNvPr>
          <p:cNvSpPr>
            <a:spLocks noGrp="1"/>
          </p:cNvSpPr>
          <p:nvPr>
            <p:ph type="title"/>
          </p:nvPr>
        </p:nvSpPr>
        <p:spPr/>
        <p:txBody>
          <a:bodyPr/>
          <a:lstStyle/>
          <a:p>
            <a:r>
              <a:rPr lang="en-US" dirty="0"/>
              <a:t>F1-Scores</a:t>
            </a:r>
          </a:p>
        </p:txBody>
      </p:sp>
      <p:sp>
        <p:nvSpPr>
          <p:cNvPr id="3" name="Content Placeholder 2">
            <a:extLst>
              <a:ext uri="{FF2B5EF4-FFF2-40B4-BE49-F238E27FC236}">
                <a16:creationId xmlns:a16="http://schemas.microsoft.com/office/drawing/2014/main" id="{E71AD27B-B478-07B3-3559-89D541819D03}"/>
              </a:ext>
            </a:extLst>
          </p:cNvPr>
          <p:cNvSpPr>
            <a:spLocks noGrp="1"/>
          </p:cNvSpPr>
          <p:nvPr>
            <p:ph idx="1"/>
          </p:nvPr>
        </p:nvSpPr>
        <p:spPr/>
        <p:txBody>
          <a:bodyPr>
            <a:normAutofit/>
          </a:bodyPr>
          <a:lstStyle/>
          <a:p>
            <a:pPr>
              <a:buFont typeface="Wingdings" panose="05000000000000000000" pitchFamily="2" charset="2"/>
              <a:buChar char="Ø"/>
            </a:pPr>
            <a:r>
              <a:rPr lang="en-GB" sz="2400" dirty="0"/>
              <a:t>The harmonic mean of both precision and Recall, assigning equal weight to each of them.</a:t>
            </a:r>
          </a:p>
          <a:p>
            <a:pPr>
              <a:buFont typeface="Wingdings" panose="05000000000000000000" pitchFamily="2" charset="2"/>
              <a:buChar char="Ø"/>
            </a:pPr>
            <a:endParaRPr lang="en-GB" sz="2400" dirty="0"/>
          </a:p>
          <a:p>
            <a:pPr>
              <a:buFont typeface="Wingdings" panose="05000000000000000000" pitchFamily="2" charset="2"/>
              <a:buChar char="Ø"/>
            </a:pPr>
            <a:endParaRPr lang="en-GB" sz="2400" dirty="0"/>
          </a:p>
          <a:p>
            <a:pPr>
              <a:buFont typeface="Wingdings" panose="05000000000000000000" pitchFamily="2" charset="2"/>
              <a:buChar char="Ø"/>
            </a:pPr>
            <a:r>
              <a:rPr lang="en-GB" sz="2400" dirty="0"/>
              <a:t> A good F1 score means that you have low false positives and low false negatives</a:t>
            </a:r>
          </a:p>
          <a:p>
            <a:pPr>
              <a:buFont typeface="Wingdings" panose="05000000000000000000" pitchFamily="2" charset="2"/>
              <a:buChar char="Ø"/>
            </a:pPr>
            <a:r>
              <a:rPr lang="en-GB" sz="2400" dirty="0"/>
              <a:t>An F1 score is considered perfect when it’s 1, while the model is a total failure when it’s 0.</a:t>
            </a:r>
            <a:endParaRPr lang="en-US" sz="2400" dirty="0"/>
          </a:p>
        </p:txBody>
      </p:sp>
      <p:pic>
        <p:nvPicPr>
          <p:cNvPr id="16386" name="Picture 2" descr="Performance Metrics in Machine Learning">
            <a:extLst>
              <a:ext uri="{FF2B5EF4-FFF2-40B4-BE49-F238E27FC236}">
                <a16:creationId xmlns:a16="http://schemas.microsoft.com/office/drawing/2014/main" id="{85EC47DE-F210-2C98-6914-33B2DFA3BC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929" y="2667762"/>
            <a:ext cx="5308765" cy="867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85600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9F948-3EEF-7F1C-2414-2B5F5F5B9A05}"/>
              </a:ext>
            </a:extLst>
          </p:cNvPr>
          <p:cNvSpPr>
            <a:spLocks noGrp="1"/>
          </p:cNvSpPr>
          <p:nvPr>
            <p:ph type="title"/>
          </p:nvPr>
        </p:nvSpPr>
        <p:spPr/>
        <p:txBody>
          <a:bodyPr/>
          <a:lstStyle/>
          <a:p>
            <a:r>
              <a:rPr lang="en-US" dirty="0"/>
              <a:t>When to use F1-Score?</a:t>
            </a:r>
          </a:p>
        </p:txBody>
      </p:sp>
      <p:sp>
        <p:nvSpPr>
          <p:cNvPr id="5" name="Content Placeholder 3">
            <a:extLst>
              <a:ext uri="{FF2B5EF4-FFF2-40B4-BE49-F238E27FC236}">
                <a16:creationId xmlns:a16="http://schemas.microsoft.com/office/drawing/2014/main" id="{08A7CA66-5F03-3E39-C9D9-533E517381DA}"/>
              </a:ext>
            </a:extLst>
          </p:cNvPr>
          <p:cNvSpPr txBox="1">
            <a:spLocks/>
          </p:cNvSpPr>
          <p:nvPr/>
        </p:nvSpPr>
        <p:spPr>
          <a:xfrm>
            <a:off x="800100" y="1968183"/>
            <a:ext cx="7543800" cy="203079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horz" lIns="0" tIns="45720" rIns="0" bIns="45720"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lt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lt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lt1"/>
                </a:solidFill>
                <a:latin typeface="+mn-lt"/>
                <a:ea typeface="+mn-ea"/>
                <a:cs typeface="+mn-cs"/>
              </a:defRPr>
            </a:lvl9pPr>
          </a:lstStyle>
          <a:p>
            <a:pPr algn="ctr"/>
            <a:r>
              <a:rPr lang="en-GB" sz="2800" dirty="0"/>
              <a:t>If both of them are important for evaluation, but one (precision or recall) is slightly more important to consider than the other</a:t>
            </a:r>
            <a:endParaRPr lang="en-US" sz="2800" dirty="0"/>
          </a:p>
        </p:txBody>
      </p:sp>
      <p:sp>
        <p:nvSpPr>
          <p:cNvPr id="6" name="TextBox 5">
            <a:extLst>
              <a:ext uri="{FF2B5EF4-FFF2-40B4-BE49-F238E27FC236}">
                <a16:creationId xmlns:a16="http://schemas.microsoft.com/office/drawing/2014/main" id="{AC488160-4D6B-CB1A-7C4C-E79D415DAA02}"/>
              </a:ext>
            </a:extLst>
          </p:cNvPr>
          <p:cNvSpPr txBox="1"/>
          <p:nvPr/>
        </p:nvSpPr>
        <p:spPr>
          <a:xfrm>
            <a:off x="822960" y="4535424"/>
            <a:ext cx="7543800" cy="830997"/>
          </a:xfrm>
          <a:prstGeom prst="rect">
            <a:avLst/>
          </a:prstGeom>
          <a:noFill/>
        </p:spPr>
        <p:txBody>
          <a:bodyPr wrap="square" rtlCol="0">
            <a:spAutoFit/>
          </a:bodyPr>
          <a:lstStyle/>
          <a:p>
            <a:r>
              <a:rPr lang="en-GB" sz="2400" dirty="0"/>
              <a:t>For example, when False negatives are comparatively more important than false positives, or vice versa.</a:t>
            </a:r>
            <a:endParaRPr lang="en-US" sz="2400" dirty="0"/>
          </a:p>
        </p:txBody>
      </p:sp>
    </p:spTree>
    <p:extLst>
      <p:ext uri="{BB962C8B-B14F-4D97-AF65-F5344CB8AC3E}">
        <p14:creationId xmlns:p14="http://schemas.microsoft.com/office/powerpoint/2010/main" val="9215971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5BEEB-2631-DDC1-9EC4-05E9C2E74116}"/>
              </a:ext>
            </a:extLst>
          </p:cNvPr>
          <p:cNvSpPr>
            <a:spLocks noGrp="1"/>
          </p:cNvSpPr>
          <p:nvPr>
            <p:ph type="title"/>
          </p:nvPr>
        </p:nvSpPr>
        <p:spPr/>
        <p:txBody>
          <a:bodyPr/>
          <a:lstStyle/>
          <a:p>
            <a:r>
              <a:rPr lang="en-US" dirty="0"/>
              <a:t>Performance Metrics for Regression</a:t>
            </a:r>
          </a:p>
        </p:txBody>
      </p:sp>
      <p:sp>
        <p:nvSpPr>
          <p:cNvPr id="3" name="Content Placeholder 2">
            <a:extLst>
              <a:ext uri="{FF2B5EF4-FFF2-40B4-BE49-F238E27FC236}">
                <a16:creationId xmlns:a16="http://schemas.microsoft.com/office/drawing/2014/main" id="{6ED47B06-A797-0E02-58B4-0040E5CC0BC0}"/>
              </a:ext>
            </a:extLst>
          </p:cNvPr>
          <p:cNvSpPr>
            <a:spLocks noGrp="1"/>
          </p:cNvSpPr>
          <p:nvPr>
            <p:ph idx="1"/>
          </p:nvPr>
        </p:nvSpPr>
        <p:spPr/>
        <p:txBody>
          <a:bodyPr/>
          <a:lstStyle/>
          <a:p>
            <a:pPr marL="457200" indent="-457200">
              <a:buFont typeface="+mj-lt"/>
              <a:buAutoNum type="arabicPeriod"/>
            </a:pPr>
            <a:r>
              <a:rPr lang="en-GB" dirty="0"/>
              <a:t>Mean Absolute Error</a:t>
            </a:r>
          </a:p>
          <a:p>
            <a:pPr marL="457200" indent="-457200">
              <a:buFont typeface="+mj-lt"/>
              <a:buAutoNum type="arabicPeriod"/>
            </a:pPr>
            <a:r>
              <a:rPr lang="en-GB" dirty="0"/>
              <a:t>Mean Squared Error</a:t>
            </a:r>
          </a:p>
          <a:p>
            <a:pPr marL="457200" indent="-457200">
              <a:buFont typeface="+mj-lt"/>
              <a:buAutoNum type="arabicPeriod"/>
            </a:pPr>
            <a:r>
              <a:rPr lang="en-GB" dirty="0"/>
              <a:t>R2 Score</a:t>
            </a:r>
          </a:p>
          <a:p>
            <a:pPr marL="457200" indent="-457200">
              <a:buFont typeface="+mj-lt"/>
              <a:buAutoNum type="arabicPeriod"/>
            </a:pPr>
            <a:r>
              <a:rPr lang="en-GB" dirty="0"/>
              <a:t>Adjusted R2</a:t>
            </a:r>
            <a:endParaRPr lang="en-US" dirty="0"/>
          </a:p>
        </p:txBody>
      </p:sp>
      <p:pic>
        <p:nvPicPr>
          <p:cNvPr id="4" name="Picture 2" descr="Choosing the Right Metric for Evaluating Machine Learning Models — Part 2 -  KDnuggets">
            <a:extLst>
              <a:ext uri="{FF2B5EF4-FFF2-40B4-BE49-F238E27FC236}">
                <a16:creationId xmlns:a16="http://schemas.microsoft.com/office/drawing/2014/main" id="{0B31B19A-9867-7137-E619-D56B58042B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606" r="51077" b="52509"/>
          <a:stretch/>
        </p:blipFill>
        <p:spPr bwMode="auto">
          <a:xfrm>
            <a:off x="4401312" y="2053527"/>
            <a:ext cx="3291840" cy="3340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4700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F964FA-4CC7-EBB3-207F-A05D22577D0E}"/>
              </a:ext>
            </a:extLst>
          </p:cNvPr>
          <p:cNvSpPr>
            <a:spLocks noGrp="1"/>
          </p:cNvSpPr>
          <p:nvPr>
            <p:ph type="dt" sz="half" idx="10"/>
          </p:nvPr>
        </p:nvSpPr>
        <p:spPr/>
        <p:txBody>
          <a:bodyPr/>
          <a:lstStyle/>
          <a:p>
            <a:fld id="{D6B1DC19-8BEA-463D-A0DC-36699C908ED2}" type="datetime1">
              <a:rPr lang="en-US" smtClean="0"/>
              <a:t>02-Jan-24</a:t>
            </a:fld>
            <a:endParaRPr lang="en-US" dirty="0"/>
          </a:p>
        </p:txBody>
      </p:sp>
      <p:sp>
        <p:nvSpPr>
          <p:cNvPr id="3" name="Footer Placeholder 2">
            <a:extLst>
              <a:ext uri="{FF2B5EF4-FFF2-40B4-BE49-F238E27FC236}">
                <a16:creationId xmlns:a16="http://schemas.microsoft.com/office/drawing/2014/main" id="{E354EB7E-29A3-E859-1053-CFB784416626}"/>
              </a:ext>
            </a:extLst>
          </p:cNvPr>
          <p:cNvSpPr>
            <a:spLocks noGrp="1"/>
          </p:cNvSpPr>
          <p:nvPr>
            <p:ph type="ftr" sz="quarter" idx="11"/>
          </p:nvPr>
        </p:nvSpPr>
        <p:spPr/>
        <p:txBody>
          <a:bodyPr/>
          <a:lstStyle/>
          <a:p>
            <a:r>
              <a:rPr lang="fr-FR"/>
              <a:t>MD Tamim Hossain, Lecturer, CSE, PUC</a:t>
            </a:r>
            <a:endParaRPr lang="en-US" dirty="0"/>
          </a:p>
        </p:txBody>
      </p:sp>
      <p:sp>
        <p:nvSpPr>
          <p:cNvPr id="4" name="Slide Number Placeholder 3">
            <a:extLst>
              <a:ext uri="{FF2B5EF4-FFF2-40B4-BE49-F238E27FC236}">
                <a16:creationId xmlns:a16="http://schemas.microsoft.com/office/drawing/2014/main" id="{3D63C184-3683-E088-8875-4EEF830CCCDF}"/>
              </a:ext>
            </a:extLst>
          </p:cNvPr>
          <p:cNvSpPr>
            <a:spLocks noGrp="1"/>
          </p:cNvSpPr>
          <p:nvPr>
            <p:ph type="sldNum" sz="quarter" idx="12"/>
          </p:nvPr>
        </p:nvSpPr>
        <p:spPr/>
        <p:txBody>
          <a:bodyPr/>
          <a:lstStyle/>
          <a:p>
            <a:fld id="{D57F1E4F-1CFF-5643-939E-217C01CDF565}" type="slidenum">
              <a:rPr lang="en-US" smtClean="0"/>
              <a:pPr/>
              <a:t>28</a:t>
            </a:fld>
            <a:endParaRPr lang="en-US" dirty="0"/>
          </a:p>
        </p:txBody>
      </p:sp>
      <p:pic>
        <p:nvPicPr>
          <p:cNvPr id="2050" name="Picture 2" descr="Saala Ye GIF - Saala Ye Dukh GIFs">
            <a:extLst>
              <a:ext uri="{FF2B5EF4-FFF2-40B4-BE49-F238E27FC236}">
                <a16:creationId xmlns:a16="http://schemas.microsoft.com/office/drawing/2014/main" id="{697C4B56-9A1C-C6A9-DD44-3F62F4D289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73" y="798022"/>
            <a:ext cx="9077854" cy="51040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4B5C806B-7C38-43F1-35A0-93FBF9F82260}"/>
              </a:ext>
            </a:extLst>
          </p:cNvPr>
          <p:cNvCxnSpPr/>
          <p:nvPr/>
        </p:nvCxnSpPr>
        <p:spPr>
          <a:xfrm>
            <a:off x="1987207" y="5170517"/>
            <a:ext cx="1005840" cy="0"/>
          </a:xfrm>
          <a:prstGeom prst="line">
            <a:avLst/>
          </a:prstGeom>
          <a:ln w="1270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60AE224-EB66-6968-4601-0BCC1CF040D1}"/>
              </a:ext>
            </a:extLst>
          </p:cNvPr>
          <p:cNvSpPr txBox="1"/>
          <p:nvPr/>
        </p:nvSpPr>
        <p:spPr>
          <a:xfrm>
            <a:off x="1605630" y="4438999"/>
            <a:ext cx="1967303" cy="584775"/>
          </a:xfrm>
          <a:prstGeom prst="rect">
            <a:avLst/>
          </a:prstGeom>
          <a:noFill/>
        </p:spPr>
        <p:txBody>
          <a:bodyPr wrap="square" rtlCol="0">
            <a:spAutoFit/>
          </a:bodyPr>
          <a:lstStyle/>
          <a:p>
            <a:pPr algn="ctr"/>
            <a:r>
              <a:rPr lang="en-US" sz="3200" b="1" dirty="0">
                <a:solidFill>
                  <a:schemeClr val="bg1"/>
                </a:solidFill>
              </a:rPr>
              <a:t>MAE/MSE</a:t>
            </a:r>
          </a:p>
        </p:txBody>
      </p:sp>
    </p:spTree>
    <p:extLst>
      <p:ext uri="{BB962C8B-B14F-4D97-AF65-F5344CB8AC3E}">
        <p14:creationId xmlns:p14="http://schemas.microsoft.com/office/powerpoint/2010/main" val="3702255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33329-F357-8C71-4BDB-A5136A7F2399}"/>
              </a:ext>
            </a:extLst>
          </p:cNvPr>
          <p:cNvSpPr>
            <a:spLocks noGrp="1"/>
          </p:cNvSpPr>
          <p:nvPr>
            <p:ph type="title"/>
          </p:nvPr>
        </p:nvSpPr>
        <p:spPr/>
        <p:txBody>
          <a:bodyPr/>
          <a:lstStyle/>
          <a:p>
            <a:r>
              <a:rPr lang="en-US" dirty="0"/>
              <a:t>Mean Absolute Error (MAE)</a:t>
            </a:r>
          </a:p>
        </p:txBody>
      </p:sp>
      <p:pic>
        <p:nvPicPr>
          <p:cNvPr id="18434" name="Picture 2" descr="Performance Metrics in Machine Learning">
            <a:extLst>
              <a:ext uri="{FF2B5EF4-FFF2-40B4-BE49-F238E27FC236}">
                <a16:creationId xmlns:a16="http://schemas.microsoft.com/office/drawing/2014/main" id="{F614AD9A-CD41-E64D-CF68-1DD8B41D945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86698" y="4456054"/>
            <a:ext cx="7132148" cy="9831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A7B2E9F-85F2-7E4F-B3F4-88DF323A3ACA}"/>
              </a:ext>
            </a:extLst>
          </p:cNvPr>
          <p:cNvSpPr txBox="1"/>
          <p:nvPr/>
        </p:nvSpPr>
        <p:spPr>
          <a:xfrm>
            <a:off x="938784" y="2304288"/>
            <a:ext cx="7427976" cy="1569660"/>
          </a:xfrm>
          <a:prstGeom prst="rect">
            <a:avLst/>
          </a:prstGeom>
          <a:noFill/>
        </p:spPr>
        <p:txBody>
          <a:bodyPr wrap="square" rtlCol="0">
            <a:spAutoFit/>
          </a:bodyPr>
          <a:lstStyle/>
          <a:p>
            <a:pPr marL="342900" indent="-342900">
              <a:buClr>
                <a:schemeClr val="accent2"/>
              </a:buClr>
              <a:buFont typeface="Wingdings" panose="05000000000000000000" pitchFamily="2" charset="2"/>
              <a:buChar char="Ø"/>
            </a:pPr>
            <a:r>
              <a:rPr lang="en-GB" sz="2400" dirty="0"/>
              <a:t>One of the simplest metrics</a:t>
            </a:r>
          </a:p>
          <a:p>
            <a:pPr marL="342900" indent="-342900">
              <a:buClr>
                <a:schemeClr val="accent2"/>
              </a:buClr>
              <a:buFont typeface="Wingdings" panose="05000000000000000000" pitchFamily="2" charset="2"/>
              <a:buChar char="Ø"/>
            </a:pPr>
            <a:r>
              <a:rPr lang="en-GB" sz="2400" dirty="0"/>
              <a:t> Much more robust for the outliers</a:t>
            </a:r>
          </a:p>
          <a:p>
            <a:pPr marL="342900" indent="-342900">
              <a:buClr>
                <a:schemeClr val="accent2"/>
              </a:buClr>
              <a:buFont typeface="Wingdings" panose="05000000000000000000" pitchFamily="2" charset="2"/>
              <a:buChar char="Ø"/>
            </a:pPr>
            <a:r>
              <a:rPr lang="en-GB" sz="2400" b="0" i="0" dirty="0">
                <a:solidFill>
                  <a:srgbClr val="333333"/>
                </a:solidFill>
                <a:effectLst/>
                <a:latin typeface="inter-regular"/>
              </a:rPr>
              <a:t>One of the limitations of MAE is that it is not differentiable</a:t>
            </a:r>
            <a:endParaRPr lang="en-US" sz="2400" dirty="0"/>
          </a:p>
        </p:txBody>
      </p:sp>
    </p:spTree>
    <p:extLst>
      <p:ext uri="{BB962C8B-B14F-4D97-AF65-F5344CB8AC3E}">
        <p14:creationId xmlns:p14="http://schemas.microsoft.com/office/powerpoint/2010/main" val="2489081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F38B4-145A-80FB-15E2-EA4963420932}"/>
              </a:ext>
            </a:extLst>
          </p:cNvPr>
          <p:cNvSpPr>
            <a:spLocks noGrp="1"/>
          </p:cNvSpPr>
          <p:nvPr>
            <p:ph type="title"/>
          </p:nvPr>
        </p:nvSpPr>
        <p:spPr/>
        <p:txBody>
          <a:bodyPr/>
          <a:lstStyle/>
          <a:p>
            <a:r>
              <a:rPr lang="en-US" dirty="0"/>
              <a:t>Performance Metrics for Classification</a:t>
            </a:r>
          </a:p>
        </p:txBody>
      </p:sp>
      <p:sp>
        <p:nvSpPr>
          <p:cNvPr id="3" name="Content Placeholder 2">
            <a:extLst>
              <a:ext uri="{FF2B5EF4-FFF2-40B4-BE49-F238E27FC236}">
                <a16:creationId xmlns:a16="http://schemas.microsoft.com/office/drawing/2014/main" id="{831136FC-5D05-9F35-F078-7EC06B5B3F26}"/>
              </a:ext>
            </a:extLst>
          </p:cNvPr>
          <p:cNvSpPr>
            <a:spLocks noGrp="1"/>
          </p:cNvSpPr>
          <p:nvPr>
            <p:ph idx="1"/>
          </p:nvPr>
        </p:nvSpPr>
        <p:spPr>
          <a:xfrm>
            <a:off x="822959" y="1845734"/>
            <a:ext cx="5029201" cy="4023360"/>
          </a:xfrm>
        </p:spPr>
        <p:txBody>
          <a:bodyPr>
            <a:normAutofit/>
          </a:bodyPr>
          <a:lstStyle/>
          <a:p>
            <a:pPr marL="457200" indent="-457200">
              <a:buFont typeface="+mj-lt"/>
              <a:buAutoNum type="arabicPeriod"/>
            </a:pPr>
            <a:r>
              <a:rPr lang="en-GB" sz="2400" dirty="0"/>
              <a:t>Accuracy</a:t>
            </a:r>
          </a:p>
          <a:p>
            <a:pPr marL="457200" indent="-457200">
              <a:buFont typeface="+mj-lt"/>
              <a:buAutoNum type="arabicPeriod"/>
            </a:pPr>
            <a:r>
              <a:rPr lang="en-GB" sz="2400" dirty="0"/>
              <a:t>Confusion Matrix</a:t>
            </a:r>
          </a:p>
          <a:p>
            <a:pPr marL="457200" indent="-457200">
              <a:buFont typeface="+mj-lt"/>
              <a:buAutoNum type="arabicPeriod"/>
            </a:pPr>
            <a:r>
              <a:rPr lang="en-GB" sz="2400" dirty="0"/>
              <a:t>Precision</a:t>
            </a:r>
          </a:p>
          <a:p>
            <a:pPr marL="457200" indent="-457200">
              <a:buFont typeface="+mj-lt"/>
              <a:buAutoNum type="arabicPeriod"/>
            </a:pPr>
            <a:r>
              <a:rPr lang="en-GB" sz="2400" dirty="0"/>
              <a:t>Recall</a:t>
            </a:r>
          </a:p>
          <a:p>
            <a:pPr marL="457200" indent="-457200">
              <a:buFont typeface="+mj-lt"/>
              <a:buAutoNum type="arabicPeriod"/>
            </a:pPr>
            <a:r>
              <a:rPr lang="en-GB" sz="2400" dirty="0"/>
              <a:t>F-Score</a:t>
            </a:r>
          </a:p>
          <a:p>
            <a:pPr marL="457200" indent="-457200">
              <a:buFont typeface="+mj-lt"/>
              <a:buAutoNum type="arabicPeriod"/>
            </a:pPr>
            <a:r>
              <a:rPr lang="en-GB" sz="2400" dirty="0"/>
              <a:t>AUC(Area Under the Curve)-ROC</a:t>
            </a:r>
            <a:endParaRPr lang="en-US" sz="2400" dirty="0"/>
          </a:p>
        </p:txBody>
      </p:sp>
      <p:pic>
        <p:nvPicPr>
          <p:cNvPr id="4" name="Picture 2" descr="Choosing the Right Metric for Evaluating Machine Learning Models — Part 2 -  KDnuggets">
            <a:extLst>
              <a:ext uri="{FF2B5EF4-FFF2-40B4-BE49-F238E27FC236}">
                <a16:creationId xmlns:a16="http://schemas.microsoft.com/office/drawing/2014/main" id="{8E7A623C-D79F-8A4C-9BC2-FD06D88CF14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909" r="19980" b="51920"/>
          <a:stretch/>
        </p:blipFill>
        <p:spPr bwMode="auto">
          <a:xfrm>
            <a:off x="6035040" y="1951767"/>
            <a:ext cx="2658885" cy="2656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08811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1FDA8-E795-72C6-3C13-DE071E7CB513}"/>
              </a:ext>
            </a:extLst>
          </p:cNvPr>
          <p:cNvSpPr>
            <a:spLocks noGrp="1"/>
          </p:cNvSpPr>
          <p:nvPr>
            <p:ph type="title"/>
          </p:nvPr>
        </p:nvSpPr>
        <p:spPr/>
        <p:txBody>
          <a:bodyPr/>
          <a:lstStyle/>
          <a:p>
            <a:r>
              <a:rPr lang="en-US" dirty="0"/>
              <a:t>Mean Squared Error</a:t>
            </a:r>
          </a:p>
        </p:txBody>
      </p:sp>
      <p:pic>
        <p:nvPicPr>
          <p:cNvPr id="20484" name="Picture 4" descr="Performance Metrics in Machine Learning">
            <a:extLst>
              <a:ext uri="{FF2B5EF4-FFF2-40B4-BE49-F238E27FC236}">
                <a16:creationId xmlns:a16="http://schemas.microsoft.com/office/drawing/2014/main" id="{7E141312-CB60-7AEA-3596-6D77E6D2CB7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44542" y="3964686"/>
            <a:ext cx="7254916" cy="10340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A132248-F827-BDF1-3525-F46D882E9637}"/>
              </a:ext>
            </a:extLst>
          </p:cNvPr>
          <p:cNvSpPr txBox="1"/>
          <p:nvPr/>
        </p:nvSpPr>
        <p:spPr>
          <a:xfrm>
            <a:off x="938784" y="2304288"/>
            <a:ext cx="7427976" cy="1200329"/>
          </a:xfrm>
          <a:prstGeom prst="rect">
            <a:avLst/>
          </a:prstGeom>
          <a:noFill/>
        </p:spPr>
        <p:txBody>
          <a:bodyPr wrap="square" rtlCol="0">
            <a:spAutoFit/>
          </a:bodyPr>
          <a:lstStyle/>
          <a:p>
            <a:pPr marL="342900" indent="-342900">
              <a:buClr>
                <a:schemeClr val="accent2"/>
              </a:buClr>
              <a:buFont typeface="Wingdings" panose="05000000000000000000" pitchFamily="2" charset="2"/>
              <a:buChar char="Ø"/>
            </a:pPr>
            <a:r>
              <a:rPr lang="en-GB" sz="2400" dirty="0"/>
              <a:t>One of the most suitable metrics for Regression evaluation</a:t>
            </a:r>
          </a:p>
          <a:p>
            <a:pPr marL="342900" indent="-342900">
              <a:buClr>
                <a:schemeClr val="accent2"/>
              </a:buClr>
              <a:buFont typeface="Wingdings" panose="05000000000000000000" pitchFamily="2" charset="2"/>
              <a:buChar char="Ø"/>
            </a:pPr>
            <a:r>
              <a:rPr lang="en-GB" sz="2400" dirty="0">
                <a:solidFill>
                  <a:srgbClr val="333333"/>
                </a:solidFill>
                <a:latin typeface="inter-regular"/>
              </a:rPr>
              <a:t>I</a:t>
            </a:r>
            <a:r>
              <a:rPr lang="en-GB" sz="2400" b="0" i="0" dirty="0">
                <a:solidFill>
                  <a:srgbClr val="333333"/>
                </a:solidFill>
                <a:effectLst/>
                <a:latin typeface="inter-regular"/>
              </a:rPr>
              <a:t>t is differentiable and hence optimized better</a:t>
            </a:r>
            <a:endParaRPr lang="en-US" sz="2400" dirty="0"/>
          </a:p>
        </p:txBody>
      </p:sp>
    </p:spTree>
    <p:extLst>
      <p:ext uri="{BB962C8B-B14F-4D97-AF65-F5344CB8AC3E}">
        <p14:creationId xmlns:p14="http://schemas.microsoft.com/office/powerpoint/2010/main" val="12464711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1CDEE-96A6-BE45-EC8D-92D6DFB47FB0}"/>
              </a:ext>
            </a:extLst>
          </p:cNvPr>
          <p:cNvSpPr>
            <a:spLocks noGrp="1"/>
          </p:cNvSpPr>
          <p:nvPr>
            <p:ph type="title"/>
          </p:nvPr>
        </p:nvSpPr>
        <p:spPr/>
        <p:txBody>
          <a:bodyPr/>
          <a:lstStyle/>
          <a:p>
            <a:r>
              <a:rPr lang="en-US" dirty="0"/>
              <a:t>R Squared Score</a:t>
            </a:r>
          </a:p>
        </p:txBody>
      </p:sp>
      <p:sp>
        <p:nvSpPr>
          <p:cNvPr id="3" name="Content Placeholder 2">
            <a:extLst>
              <a:ext uri="{FF2B5EF4-FFF2-40B4-BE49-F238E27FC236}">
                <a16:creationId xmlns:a16="http://schemas.microsoft.com/office/drawing/2014/main" id="{5232208C-0808-D03B-62BE-2DD6C52EFEFA}"/>
              </a:ext>
            </a:extLst>
          </p:cNvPr>
          <p:cNvSpPr>
            <a:spLocks noGrp="1"/>
          </p:cNvSpPr>
          <p:nvPr>
            <p:ph idx="1"/>
          </p:nvPr>
        </p:nvSpPr>
        <p:spPr/>
        <p:txBody>
          <a:bodyPr>
            <a:normAutofit/>
          </a:bodyPr>
          <a:lstStyle/>
          <a:p>
            <a:pPr>
              <a:buFont typeface="Wingdings" panose="05000000000000000000" pitchFamily="2" charset="2"/>
              <a:buChar char="Ø"/>
            </a:pPr>
            <a:r>
              <a:rPr lang="en-GB" sz="2400" dirty="0"/>
              <a:t>Known as </a:t>
            </a:r>
            <a:r>
              <a:rPr lang="en-GB" sz="2400" dirty="0">
                <a:solidFill>
                  <a:schemeClr val="accent2"/>
                </a:solidFill>
              </a:rPr>
              <a:t>Coefficient of Determination</a:t>
            </a:r>
          </a:p>
          <a:p>
            <a:pPr>
              <a:buFont typeface="Wingdings" panose="05000000000000000000" pitchFamily="2" charset="2"/>
              <a:buChar char="Ø"/>
            </a:pPr>
            <a:r>
              <a:rPr lang="en-GB" sz="2400" dirty="0">
                <a:solidFill>
                  <a:schemeClr val="tx1"/>
                </a:solidFill>
              </a:rPr>
              <a:t>Enables us to compare our model with a </a:t>
            </a:r>
            <a:r>
              <a:rPr lang="en-GB" sz="2400" dirty="0">
                <a:solidFill>
                  <a:schemeClr val="accent2"/>
                </a:solidFill>
              </a:rPr>
              <a:t>constant baseline </a:t>
            </a:r>
            <a:r>
              <a:rPr lang="en-GB" sz="2400" dirty="0">
                <a:solidFill>
                  <a:schemeClr val="tx1"/>
                </a:solidFill>
              </a:rPr>
              <a:t>to determine the performance of the model</a:t>
            </a:r>
          </a:p>
          <a:p>
            <a:pPr>
              <a:buFont typeface="Wingdings" panose="05000000000000000000" pitchFamily="2" charset="2"/>
              <a:buChar char="Ø"/>
            </a:pPr>
            <a:r>
              <a:rPr lang="en-GB" sz="2400" dirty="0">
                <a:solidFill>
                  <a:schemeClr val="tx1"/>
                </a:solidFill>
              </a:rPr>
              <a:t>The R squared score will always be less than or equal to 1 without concerning if the values are too large or small.</a:t>
            </a:r>
            <a:endParaRPr lang="en-US" sz="2400" dirty="0">
              <a:solidFill>
                <a:schemeClr val="tx1"/>
              </a:solidFill>
            </a:endParaRPr>
          </a:p>
        </p:txBody>
      </p:sp>
      <p:pic>
        <p:nvPicPr>
          <p:cNvPr id="21506" name="Picture 2" descr="Performance Metrics in Machine Learning">
            <a:extLst>
              <a:ext uri="{FF2B5EF4-FFF2-40B4-BE49-F238E27FC236}">
                <a16:creationId xmlns:a16="http://schemas.microsoft.com/office/drawing/2014/main" id="{3FCE997C-5EAC-3FB8-B682-D16EB385DA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296" y="4686783"/>
            <a:ext cx="7543800" cy="867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9589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1F4EE3-EDFE-FA3F-2265-2B1F253466B3}"/>
              </a:ext>
            </a:extLst>
          </p:cNvPr>
          <p:cNvSpPr>
            <a:spLocks noGrp="1"/>
          </p:cNvSpPr>
          <p:nvPr>
            <p:ph type="dt" sz="half" idx="10"/>
          </p:nvPr>
        </p:nvSpPr>
        <p:spPr/>
        <p:txBody>
          <a:bodyPr/>
          <a:lstStyle/>
          <a:p>
            <a:fld id="{D6B1DC19-8BEA-463D-A0DC-36699C908ED2}" type="datetime1">
              <a:rPr lang="en-US" smtClean="0"/>
              <a:t>02-Jan-24</a:t>
            </a:fld>
            <a:endParaRPr lang="en-US" dirty="0"/>
          </a:p>
        </p:txBody>
      </p:sp>
      <p:sp>
        <p:nvSpPr>
          <p:cNvPr id="3" name="Footer Placeholder 2">
            <a:extLst>
              <a:ext uri="{FF2B5EF4-FFF2-40B4-BE49-F238E27FC236}">
                <a16:creationId xmlns:a16="http://schemas.microsoft.com/office/drawing/2014/main" id="{4E05A67E-CCD6-7B25-C446-72E41E40E3A3}"/>
              </a:ext>
            </a:extLst>
          </p:cNvPr>
          <p:cNvSpPr>
            <a:spLocks noGrp="1"/>
          </p:cNvSpPr>
          <p:nvPr>
            <p:ph type="ftr" sz="quarter" idx="11"/>
          </p:nvPr>
        </p:nvSpPr>
        <p:spPr/>
        <p:txBody>
          <a:bodyPr/>
          <a:lstStyle/>
          <a:p>
            <a:r>
              <a:rPr lang="fr-FR"/>
              <a:t>MD Tamim Hossain, Lecturer, CSE, PUC</a:t>
            </a:r>
            <a:endParaRPr lang="en-US" dirty="0"/>
          </a:p>
        </p:txBody>
      </p:sp>
      <p:sp>
        <p:nvSpPr>
          <p:cNvPr id="4" name="Slide Number Placeholder 3">
            <a:extLst>
              <a:ext uri="{FF2B5EF4-FFF2-40B4-BE49-F238E27FC236}">
                <a16:creationId xmlns:a16="http://schemas.microsoft.com/office/drawing/2014/main" id="{BF5A38D6-7375-1B1A-A07C-193170DF6F48}"/>
              </a:ext>
            </a:extLst>
          </p:cNvPr>
          <p:cNvSpPr>
            <a:spLocks noGrp="1"/>
          </p:cNvSpPr>
          <p:nvPr>
            <p:ph type="sldNum" sz="quarter" idx="12"/>
          </p:nvPr>
        </p:nvSpPr>
        <p:spPr/>
        <p:txBody>
          <a:bodyPr/>
          <a:lstStyle/>
          <a:p>
            <a:fld id="{D57F1E4F-1CFF-5643-939E-217C01CDF565}" type="slidenum">
              <a:rPr lang="en-US" smtClean="0"/>
              <a:pPr/>
              <a:t>32</a:t>
            </a:fld>
            <a:endParaRPr lang="en-US" dirty="0"/>
          </a:p>
        </p:txBody>
      </p:sp>
      <p:pic>
        <p:nvPicPr>
          <p:cNvPr id="3074" name="Picture 2" descr="Ayan Ae Dil Hai Mushkil GIF - Ayan Ae Dil Hai Mushkil Acha Chalta Hu Dua Mein Yad Rakhna GIFs">
            <a:extLst>
              <a:ext uri="{FF2B5EF4-FFF2-40B4-BE49-F238E27FC236}">
                <a16:creationId xmlns:a16="http://schemas.microsoft.com/office/drawing/2014/main" id="{D5B2AD26-7620-4CC6-7893-B064A7BF33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107"/>
            <a:ext cx="9144000" cy="60579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08544D6-BAB1-0685-9D2A-C591D1A7F719}"/>
              </a:ext>
            </a:extLst>
          </p:cNvPr>
          <p:cNvSpPr txBox="1"/>
          <p:nvPr/>
        </p:nvSpPr>
        <p:spPr>
          <a:xfrm>
            <a:off x="5042249" y="1204686"/>
            <a:ext cx="3561423" cy="1323439"/>
          </a:xfrm>
          <a:prstGeom prst="rect">
            <a:avLst/>
          </a:prstGeom>
          <a:noFill/>
        </p:spPr>
        <p:txBody>
          <a:bodyPr wrap="square" rtlCol="0">
            <a:spAutoFit/>
          </a:bodyPr>
          <a:lstStyle/>
          <a:p>
            <a:pPr algn="ctr"/>
            <a:r>
              <a:rPr lang="en-US" sz="4000" b="1" dirty="0">
                <a:solidFill>
                  <a:schemeClr val="bg1"/>
                </a:solidFill>
              </a:rPr>
              <a:t>*Performance Metrics</a:t>
            </a:r>
          </a:p>
        </p:txBody>
      </p:sp>
    </p:spTree>
    <p:extLst>
      <p:ext uri="{BB962C8B-B14F-4D97-AF65-F5344CB8AC3E}">
        <p14:creationId xmlns:p14="http://schemas.microsoft.com/office/powerpoint/2010/main" val="2207183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61B3-D6BD-F591-1563-B86A5F7A0A15}"/>
              </a:ext>
            </a:extLst>
          </p:cNvPr>
          <p:cNvSpPr>
            <a:spLocks noGrp="1"/>
          </p:cNvSpPr>
          <p:nvPr>
            <p:ph type="title"/>
          </p:nvPr>
        </p:nvSpPr>
        <p:spPr/>
        <p:txBody>
          <a:bodyPr/>
          <a:lstStyle/>
          <a:p>
            <a:r>
              <a:rPr lang="en-US" dirty="0"/>
              <a:t>Accuracy</a:t>
            </a:r>
          </a:p>
        </p:txBody>
      </p:sp>
      <p:sp>
        <p:nvSpPr>
          <p:cNvPr id="3" name="Content Placeholder 2">
            <a:extLst>
              <a:ext uri="{FF2B5EF4-FFF2-40B4-BE49-F238E27FC236}">
                <a16:creationId xmlns:a16="http://schemas.microsoft.com/office/drawing/2014/main" id="{DF234066-42D0-F5A9-A89D-5C1857E9A2F6}"/>
              </a:ext>
            </a:extLst>
          </p:cNvPr>
          <p:cNvSpPr>
            <a:spLocks noGrp="1"/>
          </p:cNvSpPr>
          <p:nvPr>
            <p:ph idx="1"/>
          </p:nvPr>
        </p:nvSpPr>
        <p:spPr>
          <a:xfrm>
            <a:off x="822959" y="1845734"/>
            <a:ext cx="7543801" cy="1336378"/>
          </a:xfrm>
        </p:spPr>
        <p:txBody>
          <a:bodyPr>
            <a:normAutofit/>
          </a:bodyPr>
          <a:lstStyle/>
          <a:p>
            <a:pPr>
              <a:buFont typeface="Wingdings" panose="05000000000000000000" pitchFamily="2" charset="2"/>
              <a:buChar char="Ø"/>
            </a:pPr>
            <a:r>
              <a:rPr lang="en-US" sz="2400" dirty="0"/>
              <a:t>Simplest Classification metrics to implement</a:t>
            </a:r>
          </a:p>
          <a:p>
            <a:pPr>
              <a:buFont typeface="Wingdings" panose="05000000000000000000" pitchFamily="2" charset="2"/>
              <a:buChar char="Ø"/>
            </a:pPr>
            <a:r>
              <a:rPr lang="en-GB" sz="2400" dirty="0"/>
              <a:t>The number of correct predictions to the total number of predictions.</a:t>
            </a:r>
            <a:endParaRPr lang="en-US" sz="2400" dirty="0"/>
          </a:p>
        </p:txBody>
      </p:sp>
      <p:pic>
        <p:nvPicPr>
          <p:cNvPr id="2050" name="Picture 2" descr="Performance Metrics in Machine Learning">
            <a:extLst>
              <a:ext uri="{FF2B5EF4-FFF2-40B4-BE49-F238E27FC236}">
                <a16:creationId xmlns:a16="http://schemas.microsoft.com/office/drawing/2014/main" id="{682D8689-B684-7DDF-B60C-56C91C9AF0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4062" y="3429000"/>
            <a:ext cx="5095875" cy="6191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2A5A71E-C391-805B-C87B-D14B596E88CF}"/>
              </a:ext>
            </a:extLst>
          </p:cNvPr>
          <p:cNvSpPr txBox="1"/>
          <p:nvPr/>
        </p:nvSpPr>
        <p:spPr>
          <a:xfrm>
            <a:off x="822960" y="4328160"/>
            <a:ext cx="7543800" cy="1569660"/>
          </a:xfrm>
          <a:prstGeom prst="rect">
            <a:avLst/>
          </a:prstGeom>
          <a:noFill/>
        </p:spPr>
        <p:txBody>
          <a:bodyPr wrap="square" rtlCol="0">
            <a:spAutoFit/>
          </a:bodyPr>
          <a:lstStyle/>
          <a:p>
            <a:pPr algn="ctr"/>
            <a:r>
              <a:rPr lang="en-US" sz="3200" dirty="0"/>
              <a:t>Accuracy rate is 99%!</a:t>
            </a:r>
          </a:p>
          <a:p>
            <a:pPr algn="ctr"/>
            <a:endParaRPr lang="en-US" sz="3200" dirty="0"/>
          </a:p>
          <a:p>
            <a:pPr algn="ctr"/>
            <a:r>
              <a:rPr lang="en-US" sz="3200" dirty="0">
                <a:solidFill>
                  <a:schemeClr val="accent2"/>
                </a:solidFill>
              </a:rPr>
              <a:t>Is the Model is Good?</a:t>
            </a:r>
          </a:p>
        </p:txBody>
      </p:sp>
    </p:spTree>
    <p:extLst>
      <p:ext uri="{BB962C8B-B14F-4D97-AF65-F5344CB8AC3E}">
        <p14:creationId xmlns:p14="http://schemas.microsoft.com/office/powerpoint/2010/main" val="1074098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07B02-3036-B795-9048-8D2A30689381}"/>
              </a:ext>
            </a:extLst>
          </p:cNvPr>
          <p:cNvSpPr>
            <a:spLocks noGrp="1"/>
          </p:cNvSpPr>
          <p:nvPr>
            <p:ph type="title"/>
          </p:nvPr>
        </p:nvSpPr>
        <p:spPr/>
        <p:txBody>
          <a:bodyPr/>
          <a:lstStyle/>
          <a:p>
            <a:r>
              <a:rPr lang="en-US" dirty="0"/>
              <a:t>Quick Revision</a:t>
            </a:r>
          </a:p>
        </p:txBody>
      </p:sp>
      <p:pic>
        <p:nvPicPr>
          <p:cNvPr id="4098" name="Picture 2">
            <a:extLst>
              <a:ext uri="{FF2B5EF4-FFF2-40B4-BE49-F238E27FC236}">
                <a16:creationId xmlns:a16="http://schemas.microsoft.com/office/drawing/2014/main" id="{BE9C8BDD-9AAA-0EDD-7EA6-C16175524A3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0158" y="1846263"/>
            <a:ext cx="6148133"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34389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FE8AD-C51A-8754-E593-B0ABC63CE8B4}"/>
              </a:ext>
            </a:extLst>
          </p:cNvPr>
          <p:cNvSpPr>
            <a:spLocks noGrp="1"/>
          </p:cNvSpPr>
          <p:nvPr>
            <p:ph type="title"/>
          </p:nvPr>
        </p:nvSpPr>
        <p:spPr/>
        <p:txBody>
          <a:bodyPr/>
          <a:lstStyle/>
          <a:p>
            <a:r>
              <a:rPr lang="en-US" dirty="0"/>
              <a:t>Accuracy</a:t>
            </a:r>
          </a:p>
        </p:txBody>
      </p:sp>
      <p:sp>
        <p:nvSpPr>
          <p:cNvPr id="3" name="Content Placeholder 2">
            <a:extLst>
              <a:ext uri="{FF2B5EF4-FFF2-40B4-BE49-F238E27FC236}">
                <a16:creationId xmlns:a16="http://schemas.microsoft.com/office/drawing/2014/main" id="{87A26ADE-9667-B74E-E38B-CF2F6910F4D6}"/>
              </a:ext>
            </a:extLst>
          </p:cNvPr>
          <p:cNvSpPr>
            <a:spLocks noGrp="1"/>
          </p:cNvSpPr>
          <p:nvPr>
            <p:ph idx="1"/>
          </p:nvPr>
        </p:nvSpPr>
        <p:spPr>
          <a:xfrm>
            <a:off x="800099" y="4646414"/>
            <a:ext cx="7543801" cy="1656850"/>
          </a:xfrm>
        </p:spPr>
        <p:txBody>
          <a:bodyPr>
            <a:normAutofit/>
          </a:bodyPr>
          <a:lstStyle/>
          <a:p>
            <a:pPr algn="ctr"/>
            <a:r>
              <a:rPr lang="en-GB" sz="2800" b="1" dirty="0">
                <a:solidFill>
                  <a:schemeClr val="accent2"/>
                </a:solidFill>
              </a:rPr>
              <a:t>A single metric won’t tell the whole story!</a:t>
            </a:r>
          </a:p>
          <a:p>
            <a:pPr algn="ctr"/>
            <a:r>
              <a:rPr lang="en-GB" sz="2000" b="0" i="0" dirty="0">
                <a:solidFill>
                  <a:srgbClr val="111111"/>
                </a:solidFill>
                <a:effectLst/>
              </a:rPr>
              <a:t>Data is always imbalanced in reality</a:t>
            </a:r>
            <a:endParaRPr lang="en-GB" sz="2400" b="1" dirty="0">
              <a:solidFill>
                <a:schemeClr val="accent2"/>
              </a:solidFill>
            </a:endParaRPr>
          </a:p>
        </p:txBody>
      </p:sp>
      <p:sp>
        <p:nvSpPr>
          <p:cNvPr id="4" name="Rectangle: Rounded Corners 3">
            <a:extLst>
              <a:ext uri="{FF2B5EF4-FFF2-40B4-BE49-F238E27FC236}">
                <a16:creationId xmlns:a16="http://schemas.microsoft.com/office/drawing/2014/main" id="{9E187438-C5FE-D0F7-FF4F-C40EF49B1A47}"/>
              </a:ext>
            </a:extLst>
          </p:cNvPr>
          <p:cNvSpPr/>
          <p:nvPr/>
        </p:nvSpPr>
        <p:spPr>
          <a:xfrm>
            <a:off x="1158240" y="2011680"/>
            <a:ext cx="6803136" cy="21945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Imagine we had 99 images of the dog and only 1 image of a cat in our training data, our model would be simply a line that always predicted dog, and therefore we got 99% accuracy</a:t>
            </a:r>
            <a:endParaRPr lang="en-US" sz="2400" dirty="0"/>
          </a:p>
        </p:txBody>
      </p:sp>
    </p:spTree>
    <p:extLst>
      <p:ext uri="{BB962C8B-B14F-4D97-AF65-F5344CB8AC3E}">
        <p14:creationId xmlns:p14="http://schemas.microsoft.com/office/powerpoint/2010/main" val="150333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D3160-F939-B861-2F37-0497C3CE640A}"/>
              </a:ext>
            </a:extLst>
          </p:cNvPr>
          <p:cNvSpPr>
            <a:spLocks noGrp="1"/>
          </p:cNvSpPr>
          <p:nvPr>
            <p:ph type="title"/>
          </p:nvPr>
        </p:nvSpPr>
        <p:spPr/>
        <p:txBody>
          <a:bodyPr/>
          <a:lstStyle/>
          <a:p>
            <a:r>
              <a:rPr lang="en-US" dirty="0"/>
              <a:t>When to Use Accuracy?</a:t>
            </a:r>
          </a:p>
        </p:txBody>
      </p:sp>
      <p:sp>
        <p:nvSpPr>
          <p:cNvPr id="4" name="Rectangle: Rounded Corners 3">
            <a:extLst>
              <a:ext uri="{FF2B5EF4-FFF2-40B4-BE49-F238E27FC236}">
                <a16:creationId xmlns:a16="http://schemas.microsoft.com/office/drawing/2014/main" id="{C0AEBD46-F20A-2E23-F37D-B1E0EFFF72D4}"/>
              </a:ext>
            </a:extLst>
          </p:cNvPr>
          <p:cNvSpPr/>
          <p:nvPr/>
        </p:nvSpPr>
        <p:spPr>
          <a:xfrm>
            <a:off x="1158240" y="2011680"/>
            <a:ext cx="6803136" cy="21945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dirty="0"/>
              <a:t>When the target variable classes in data are approximately balanced</a:t>
            </a:r>
            <a:endParaRPr lang="en-US" sz="2800" dirty="0"/>
          </a:p>
        </p:txBody>
      </p:sp>
      <p:sp>
        <p:nvSpPr>
          <p:cNvPr id="6" name="Content Placeholder 5">
            <a:extLst>
              <a:ext uri="{FF2B5EF4-FFF2-40B4-BE49-F238E27FC236}">
                <a16:creationId xmlns:a16="http://schemas.microsoft.com/office/drawing/2014/main" id="{E94CFFF2-7D6F-F747-8B1E-506544511217}"/>
              </a:ext>
            </a:extLst>
          </p:cNvPr>
          <p:cNvSpPr>
            <a:spLocks noGrp="1"/>
          </p:cNvSpPr>
          <p:nvPr>
            <p:ph idx="1"/>
          </p:nvPr>
        </p:nvSpPr>
        <p:spPr>
          <a:xfrm>
            <a:off x="822959" y="4418337"/>
            <a:ext cx="7543801" cy="1450757"/>
          </a:xfrm>
        </p:spPr>
        <p:txBody>
          <a:bodyPr>
            <a:normAutofit/>
          </a:bodyPr>
          <a:lstStyle/>
          <a:p>
            <a:r>
              <a:rPr lang="en-GB" dirty="0"/>
              <a:t>For example, if 60% of classes in a fruit image dataset are of Apple, 40% are Mango. In this case, if the model is asked to predict whether the image is of Apple or Mango, it will give a prediction with 97% of accuracy.</a:t>
            </a:r>
            <a:endParaRPr lang="en-US" dirty="0"/>
          </a:p>
        </p:txBody>
      </p:sp>
    </p:spTree>
    <p:extLst>
      <p:ext uri="{BB962C8B-B14F-4D97-AF65-F5344CB8AC3E}">
        <p14:creationId xmlns:p14="http://schemas.microsoft.com/office/powerpoint/2010/main" val="1006833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2B1F1-B681-4549-39A0-4563C06F24DB}"/>
              </a:ext>
            </a:extLst>
          </p:cNvPr>
          <p:cNvSpPr>
            <a:spLocks noGrp="1"/>
          </p:cNvSpPr>
          <p:nvPr>
            <p:ph type="title"/>
          </p:nvPr>
        </p:nvSpPr>
        <p:spPr/>
        <p:txBody>
          <a:bodyPr/>
          <a:lstStyle/>
          <a:p>
            <a:r>
              <a:rPr lang="en-US" dirty="0"/>
              <a:t>Confusion Matrix</a:t>
            </a:r>
          </a:p>
        </p:txBody>
      </p:sp>
      <p:sp>
        <p:nvSpPr>
          <p:cNvPr id="3" name="Content Placeholder 2">
            <a:extLst>
              <a:ext uri="{FF2B5EF4-FFF2-40B4-BE49-F238E27FC236}">
                <a16:creationId xmlns:a16="http://schemas.microsoft.com/office/drawing/2014/main" id="{52F606C2-7DF3-3C25-F2DA-35BFEB0AB0F0}"/>
              </a:ext>
            </a:extLst>
          </p:cNvPr>
          <p:cNvSpPr>
            <a:spLocks noGrp="1"/>
          </p:cNvSpPr>
          <p:nvPr>
            <p:ph idx="1"/>
          </p:nvPr>
        </p:nvSpPr>
        <p:spPr/>
        <p:txBody>
          <a:bodyPr>
            <a:normAutofit/>
          </a:bodyPr>
          <a:lstStyle/>
          <a:p>
            <a:pPr>
              <a:buFont typeface="Wingdings" panose="05000000000000000000" pitchFamily="2" charset="2"/>
              <a:buChar char="Ø"/>
            </a:pPr>
            <a:r>
              <a:rPr lang="en-GB" sz="2400" dirty="0">
                <a:solidFill>
                  <a:schemeClr val="accent2"/>
                </a:solidFill>
              </a:rPr>
              <a:t>Tabular representation</a:t>
            </a:r>
            <a:r>
              <a:rPr lang="en-GB" sz="2400" dirty="0"/>
              <a:t> of prediction outcomes of any binary classifier</a:t>
            </a:r>
          </a:p>
          <a:p>
            <a:pPr>
              <a:buFont typeface="Wingdings" panose="05000000000000000000" pitchFamily="2" charset="2"/>
              <a:buChar char="Ø"/>
            </a:pPr>
            <a:r>
              <a:rPr lang="en-GB" sz="2400" dirty="0"/>
              <a:t>Used to describe the performance of the classification model on a set of test data when true values are known</a:t>
            </a:r>
            <a:endParaRPr lang="en-US" sz="2400" dirty="0"/>
          </a:p>
        </p:txBody>
      </p:sp>
      <p:pic>
        <p:nvPicPr>
          <p:cNvPr id="5122" name="Picture 2">
            <a:extLst>
              <a:ext uri="{FF2B5EF4-FFF2-40B4-BE49-F238E27FC236}">
                <a16:creationId xmlns:a16="http://schemas.microsoft.com/office/drawing/2014/main" id="{370FCDFF-331B-2FAC-9FC4-8BB9933068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0720" y="3335624"/>
            <a:ext cx="4425696" cy="2731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9397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D80ED-804A-60FA-770B-B6D126CF9C7C}"/>
              </a:ext>
            </a:extLst>
          </p:cNvPr>
          <p:cNvSpPr>
            <a:spLocks noGrp="1"/>
          </p:cNvSpPr>
          <p:nvPr>
            <p:ph type="title"/>
          </p:nvPr>
        </p:nvSpPr>
        <p:spPr/>
        <p:txBody>
          <a:bodyPr/>
          <a:lstStyle/>
          <a:p>
            <a:r>
              <a:rPr lang="en-US" dirty="0"/>
              <a:t>Do you feel confused?</a:t>
            </a:r>
          </a:p>
        </p:txBody>
      </p:sp>
      <p:pic>
        <p:nvPicPr>
          <p:cNvPr id="6148" name="Picture 4">
            <a:extLst>
              <a:ext uri="{FF2B5EF4-FFF2-40B4-BE49-F238E27FC236}">
                <a16:creationId xmlns:a16="http://schemas.microsoft.com/office/drawing/2014/main" id="{B06456BA-57A9-8AA4-6498-C9149608CA6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4906" y="2151889"/>
            <a:ext cx="4953531" cy="35417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6CC71F9-A1C1-A907-E052-0E9647477350}"/>
              </a:ext>
            </a:extLst>
          </p:cNvPr>
          <p:cNvPicPr>
            <a:picLocks noChangeAspect="1"/>
          </p:cNvPicPr>
          <p:nvPr/>
        </p:nvPicPr>
        <p:blipFill rotWithShape="1">
          <a:blip r:embed="rId3"/>
          <a:srcRect l="36133" r="31466"/>
          <a:stretch/>
        </p:blipFill>
        <p:spPr>
          <a:xfrm>
            <a:off x="6205518" y="1310641"/>
            <a:ext cx="2703576" cy="2446129"/>
          </a:xfrm>
          <a:prstGeom prst="rect">
            <a:avLst/>
          </a:prstGeom>
        </p:spPr>
      </p:pic>
      <p:pic>
        <p:nvPicPr>
          <p:cNvPr id="6" name="Picture 5">
            <a:extLst>
              <a:ext uri="{FF2B5EF4-FFF2-40B4-BE49-F238E27FC236}">
                <a16:creationId xmlns:a16="http://schemas.microsoft.com/office/drawing/2014/main" id="{80602170-0EB8-EC97-B6E3-4FE2FC3333FC}"/>
              </a:ext>
            </a:extLst>
          </p:cNvPr>
          <p:cNvPicPr>
            <a:picLocks noChangeAspect="1"/>
          </p:cNvPicPr>
          <p:nvPr/>
        </p:nvPicPr>
        <p:blipFill rotWithShape="1">
          <a:blip r:embed="rId3"/>
          <a:srcRect l="68133" t="7133" b="3720"/>
          <a:stretch/>
        </p:blipFill>
        <p:spPr>
          <a:xfrm>
            <a:off x="5452872" y="3817730"/>
            <a:ext cx="2913888" cy="2389633"/>
          </a:xfrm>
          <a:prstGeom prst="rect">
            <a:avLst/>
          </a:prstGeom>
        </p:spPr>
      </p:pic>
    </p:spTree>
    <p:extLst>
      <p:ext uri="{BB962C8B-B14F-4D97-AF65-F5344CB8AC3E}">
        <p14:creationId xmlns:p14="http://schemas.microsoft.com/office/powerpoint/2010/main" val="3713101955"/>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2156</TotalTime>
  <Words>1056</Words>
  <Application>Microsoft Office PowerPoint</Application>
  <PresentationFormat>On-screen Show (4:3)</PresentationFormat>
  <Paragraphs>116</Paragraphs>
  <Slides>32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Calibri Light</vt:lpstr>
      <vt:lpstr>inter-regular</vt:lpstr>
      <vt:lpstr>Wingdings</vt:lpstr>
      <vt:lpstr>Retrospect</vt:lpstr>
      <vt:lpstr>PowerPoint Presentation</vt:lpstr>
      <vt:lpstr>Performance Metrics</vt:lpstr>
      <vt:lpstr>Performance Metrics for Classification</vt:lpstr>
      <vt:lpstr>Accuracy</vt:lpstr>
      <vt:lpstr>Quick Revision</vt:lpstr>
      <vt:lpstr>Accuracy</vt:lpstr>
      <vt:lpstr>When to Use Accuracy?</vt:lpstr>
      <vt:lpstr>Confusion Matrix</vt:lpstr>
      <vt:lpstr>Do you feel confused?</vt:lpstr>
      <vt:lpstr>Binary classifier CM</vt:lpstr>
      <vt:lpstr>Multiclass Classifier</vt:lpstr>
      <vt:lpstr>Confusion Matrix</vt:lpstr>
      <vt:lpstr>Observation</vt:lpstr>
      <vt:lpstr>Precision</vt:lpstr>
      <vt:lpstr>Recall or Sensitivity</vt:lpstr>
      <vt:lpstr>Idea of recall and precision </vt:lpstr>
      <vt:lpstr>Idea of recall and precision </vt:lpstr>
      <vt:lpstr>Idea of recall and precision </vt:lpstr>
      <vt:lpstr>Idea of recall and precision </vt:lpstr>
      <vt:lpstr>Idea of recall and precision </vt:lpstr>
      <vt:lpstr>Idea of recall and precision </vt:lpstr>
      <vt:lpstr>Summary</vt:lpstr>
      <vt:lpstr>Precision and Recall</vt:lpstr>
      <vt:lpstr>When to use Precision and Recall?</vt:lpstr>
      <vt:lpstr>F1-Scores</vt:lpstr>
      <vt:lpstr>When to use F1-Score?</vt:lpstr>
      <vt:lpstr>Performance Metrics for Regression</vt:lpstr>
      <vt:lpstr>PowerPoint Presentation</vt:lpstr>
      <vt:lpstr>Mean Absolute Error (MAE)</vt:lpstr>
      <vt:lpstr>Mean Squared Error</vt:lpstr>
      <vt:lpstr>R Squared Score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Process Models</dc:title>
  <dc:subject/>
  <dc:creator>Windows User</dc:creator>
  <dc:description/>
  <cp:lastModifiedBy>Tamim Hossain</cp:lastModifiedBy>
  <cp:revision>380</cp:revision>
  <dcterms:created xsi:type="dcterms:W3CDTF">2019-09-07T16:21:10Z</dcterms:created>
  <dcterms:modified xsi:type="dcterms:W3CDTF">2024-01-01T20:53:29Z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false</vt:bool>
  </property>
  <property fmtid="{D5CDD505-2E9C-101B-9397-08002B2CF9AE}" pid="4" name="LinksUpToDate">
    <vt:bool>false</vt:bool>
  </property>
  <property fmtid="{D5CDD505-2E9C-101B-9397-08002B2CF9AE}" pid="5" name="MMClips">
    <vt:i4>0</vt:i4>
  </property>
  <property fmtid="{D5CDD505-2E9C-101B-9397-08002B2CF9AE}" pid="6" name="Notes">
    <vt:i4>0</vt:i4>
  </property>
  <property fmtid="{D5CDD505-2E9C-101B-9397-08002B2CF9AE}" pid="7" name="PresentationFormat">
    <vt:lpwstr>Widescreen</vt:lpwstr>
  </property>
  <property fmtid="{D5CDD505-2E9C-101B-9397-08002B2CF9AE}" pid="8" name="ScaleCrop">
    <vt:bool>false</vt:bool>
  </property>
  <property fmtid="{D5CDD505-2E9C-101B-9397-08002B2CF9AE}" pid="9" name="ShareDoc">
    <vt:bool>false</vt:bool>
  </property>
  <property fmtid="{D5CDD505-2E9C-101B-9397-08002B2CF9AE}" pid="10" name="Slides">
    <vt:i4>35</vt:i4>
  </property>
</Properties>
</file>